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handoutMasterIdLst>
    <p:handoutMasterId r:id="rId27"/>
  </p:handoutMasterIdLst>
  <p:sldIdLst>
    <p:sldId id="256" r:id="rId3"/>
    <p:sldId id="257" r:id="rId4"/>
    <p:sldId id="258" r:id="rId5"/>
    <p:sldId id="259" r:id="rId6"/>
    <p:sldId id="260" r:id="rId7"/>
    <p:sldId id="27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70" r:id="rId25"/>
  </p:sldIdLst>
  <p:sldSz cx="10080625" cy="7559675"/>
  <p:notesSz cx="7772400" cy="10058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5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1A05C1E-2639-4B85-BAD5-41EE353780C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09F9221-00D8-42B4-87FC-F2A518FF42F2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2B4206-1016-4ADC-9C7C-C51CF00F9D02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91B5DD-C71A-4D9A-A6FA-D6C590EC3165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D524AF4A-EA0B-40D5-8803-13F9CC618C7E}" type="slidenum">
              <a:t>‹N›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50374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D4AA0B1-CF98-4761-A1B9-114E0134CC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0E02EC2-EB93-4DEF-8E25-568D861C27B4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endParaRPr lang="en-US"/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75BB8B67-348C-4843-9750-E0B48CC8ADF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Arial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BE6E28-DC8A-4B86-B103-876180CA5A0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Arial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0EE8C1-91CD-4382-BB92-973F5F5CB2F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>
            <a:noAutofit/>
          </a:bodyPr>
          <a:lstStyle>
            <a:lvl1pPr lvl="0" rtl="0" hangingPunct="0">
              <a:buNone/>
              <a:tabLst/>
              <a:defRPr lang="en-US" sz="1400" kern="1200">
                <a:latin typeface="Arial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F43B2B-1D05-4F41-A1CC-9B2AD3CAEE2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Arial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E01E882-C950-4278-867D-AB7B82E6FA4A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75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43751BA-4945-4CA8-8403-D9489341C86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32EA5C59-EE47-44BE-9EF8-635A61B4F34C}" type="slidenum">
              <a:t>1</a:t>
            </a:fld>
            <a:endParaRPr lang="en-US"/>
          </a:p>
        </p:txBody>
      </p:sp>
      <p:sp>
        <p:nvSpPr>
          <p:cNvPr id="2" name="Segnaposto note 1">
            <a:extLst>
              <a:ext uri="{FF2B5EF4-FFF2-40B4-BE49-F238E27FC236}">
                <a16:creationId xmlns:a16="http://schemas.microsoft.com/office/drawing/2014/main" id="{5E882E2B-79ED-42A1-AD71-CDBBCEA423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 vert="horz" wrap="square">
            <a:spAutoFit/>
          </a:bodyPr>
          <a:lstStyle/>
          <a:p>
            <a:pPr rtl="0"/>
            <a:endParaRPr lang="en-US"/>
          </a:p>
        </p:txBody>
      </p:sp>
      <p:sp>
        <p:nvSpPr>
          <p:cNvPr id="3" name="Segnaposto immagine diapositiva 2">
            <a:extLst>
              <a:ext uri="{FF2B5EF4-FFF2-40B4-BE49-F238E27FC236}">
                <a16:creationId xmlns:a16="http://schemas.microsoft.com/office/drawing/2014/main" id="{7730FCCC-87AE-4CBE-B8F6-3BCD58FC6D2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18D5F6-3B02-49D9-AA61-30612F1CE14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2CEC35F2-9826-48BB-9F56-3ABF984F6D07}" type="slidenum">
              <a:t>10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35D6C7B-E98C-438D-97CF-43D9AE99DF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E9F488B-E173-4501-B25C-8501B2D780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D0FCEA-D281-424E-99A1-EA7756F07D2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CF565564-AD8B-4E87-94E0-6B0BE0E28923}" type="slidenum">
              <a:t>11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8C0A57C-059D-466F-A707-00DE8C567C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556AB50-CA6A-49CC-8452-72AA761A775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D5EB5C-8305-49B9-B1DB-3B381FEDF24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089B4953-50A1-4D4B-B121-2BD96C8AE40B}" type="slidenum">
              <a:t>12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F56CF30-42F0-46FD-A009-658299BB1E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706E486-CDD9-4A94-8E9F-CC4BCFB502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1BCB99-5812-423A-B30A-11276A1B096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B2BCD77C-5A3A-4CED-BD0D-C04807426152}" type="slidenum">
              <a:t>13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438855A-99AF-4FFD-9E04-A1CB501C4A0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A626D6A-C854-440D-B507-C5B0C6A7CEB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807CF6-0674-4D8D-946E-786FAE63D3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080547DA-8F71-4421-8F88-402E45EE39D6}" type="slidenum">
              <a:t>14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353938-4566-4D54-A00C-5D82C0FCDB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B57CC3-46F1-416F-8F76-F289C89A1E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807CF6-0674-4D8D-946E-786FAE63D3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080547DA-8F71-4421-8F88-402E45EE39D6}" type="slidenum">
              <a:t>15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353938-4566-4D54-A00C-5D82C0FCDB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B57CC3-46F1-416F-8F76-F289C89A1E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01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807CF6-0674-4D8D-946E-786FAE63D3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080547DA-8F71-4421-8F88-402E45EE39D6}" type="slidenum">
              <a:t>16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353938-4566-4D54-A00C-5D82C0FCDB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B57CC3-46F1-416F-8F76-F289C89A1E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74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807CF6-0674-4D8D-946E-786FAE63D3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080547DA-8F71-4421-8F88-402E45EE39D6}" type="slidenum">
              <a:t>17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353938-4566-4D54-A00C-5D82C0FCDB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B57CC3-46F1-416F-8F76-F289C89A1E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71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807CF6-0674-4D8D-946E-786FAE63D3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080547DA-8F71-4421-8F88-402E45EE39D6}" type="slidenum">
              <a:t>18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353938-4566-4D54-A00C-5D82C0FCDB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B57CC3-46F1-416F-8F76-F289C89A1E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66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807CF6-0674-4D8D-946E-786FAE63D3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080547DA-8F71-4421-8F88-402E45EE39D6}" type="slidenum">
              <a:t>19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353938-4566-4D54-A00C-5D82C0FCDB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B57CC3-46F1-416F-8F76-F289C89A1E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2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4629FC-B371-4F7F-9218-7FD8500F108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5AE0FBE2-8B8D-4A85-9D66-4CE6D8CF8847}" type="slidenum">
              <a:t>2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4163ADC-9CDA-4D9E-BE54-DDAEB7B644F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BF36A06-D50E-4F6C-BA02-EB63200DDA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807CF6-0674-4D8D-946E-786FAE63D3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080547DA-8F71-4421-8F88-402E45EE39D6}" type="slidenum">
              <a:t>20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353938-4566-4D54-A00C-5D82C0FCDB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B57CC3-46F1-416F-8F76-F289C89A1E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6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807CF6-0674-4D8D-946E-786FAE63D3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080547DA-8F71-4421-8F88-402E45EE39D6}" type="slidenum">
              <a:t>21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353938-4566-4D54-A00C-5D82C0FCDB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B57CC3-46F1-416F-8F76-F289C89A1E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46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807CF6-0674-4D8D-946E-786FAE63D3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080547DA-8F71-4421-8F88-402E45EE39D6}" type="slidenum">
              <a:t>22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353938-4566-4D54-A00C-5D82C0FCDB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B57CC3-46F1-416F-8F76-F289C89A1E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83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AEFE14-A0B9-4F86-98E1-0EAE6F5F477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023E9292-1D2F-4135-98EF-FC50A318BF97}" type="slidenum">
              <a:t>23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27050DE-F687-4C50-99DC-35AEB353AC1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9961837-E709-4035-94A4-6E2FBA9830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EF7B4C-886F-4C00-AD5B-08CD2F6B6E0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97C7526D-0D3A-4DD0-B237-386A6628807E}" type="slidenum">
              <a:t>3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B5DC05C-A8F5-46E4-AB55-0FDE42D8EF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A0169DE-CF09-4D24-ACBF-8907A30C2F4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847960-CFD8-4DE2-84D5-9EE968AD010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F28D3002-1890-4E7C-8050-3D99F1B056D0}" type="slidenum">
              <a:t>4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0FFC714-99AB-4909-97A3-78149D79FA0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1022B22-0748-4B8A-B2ED-5C154883BB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40911C-328C-47DA-A87C-286957F3AE0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C09C794B-303C-4DFD-8654-58272BF6A286}" type="slidenum">
              <a:t>5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98F999A-0944-447A-9389-551680000B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F0095D8-6B15-43C5-8CFE-72C70A51E3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40911C-328C-47DA-A87C-286957F3AE0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C09C794B-303C-4DFD-8654-58272BF6A286}" type="slidenum">
              <a:t>6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98F999A-0944-447A-9389-551680000B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F0095D8-6B15-43C5-8CFE-72C70A51E3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9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EE4182-5B74-4F1D-9872-5E6F907C47B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4FD25176-9113-41B0-A1B3-FAE09D735BB5}" type="slidenum">
              <a:t>7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A77BC72-8D27-4BE3-80BC-F6A42D6B3C5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842C014-25FD-41B3-9DDA-68389FA695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E3AD41-A4AE-4C0E-8BCD-2BA6EBA0EF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844D5BB0-EC3A-4FF3-9FFA-B697291E934D}" type="slidenum">
              <a:t>8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747C473-4E32-4353-96CB-6446A76694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6BB4847-08C3-4DE4-8CC2-686EEAAD36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503468-FAEE-4FB1-8B46-A25E196823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>
            <a:noAutofit/>
          </a:bodyPr>
          <a:lstStyle/>
          <a:p>
            <a:pPr lvl="0"/>
            <a:fld id="{A6B9251A-2950-4324-A511-0D650DF59800}" type="slidenum">
              <a:t>9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4B07270-7289-46E4-97BF-3B3F71EDDC5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8094DE7-C049-43A3-86C5-C1B3EDFDC01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 vert="horz" wrap="square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44320B-9BF1-44CF-9018-7E7B6A737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6998EC5-9DCC-455D-9321-2EE29A6EE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AD0237-DFDB-4D16-B400-12ABC800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4ADE35-1844-4DA4-B1CC-85BEE0451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1BD4B1-EF97-4D46-8B2A-D2F7F775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5E88DC-26CE-4746-A540-74EFD32DD79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99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05FDCE-DFCD-4F4A-BC73-848C42389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418781D-46A6-4A89-96F7-12F6D0C67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00657E-0784-46BC-A521-408DBAE11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E27518-F5EF-4C8E-80D7-1964B6B8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844883-58C9-459B-B570-86D7022EF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8F5DDE-9784-4CC7-A14A-5742E6C5085F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4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17E54EC-42F6-453C-BA9C-DC1BF08B0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804863"/>
            <a:ext cx="2266950" cy="585311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64EF572-CD73-4D7F-9456-5F2928B5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804863"/>
            <a:ext cx="6653212" cy="58531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DEFE17-41FF-44B3-A9D3-F48050E8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9B5DA1-5B8A-49E6-91E9-AB334BAF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92DE7A-6F09-48D3-AAC2-B752571E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B231F4-831E-44CD-AB68-9FA317BE5531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32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72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059F2D-31BD-4E2A-8EE8-285A1E115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7A71F8-3825-4C18-BA84-E7472553B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2721C0-9C59-4931-A75B-6395C00A7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207BB4-EEB4-45EE-ACF6-FB3FDAD30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A66430-C0E7-4AD8-A042-DB7C6874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D13665-6437-41AF-A1C3-FA8C19AF1ACA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8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3FE79E-7155-4D06-A71A-558E6BC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7D4D365-8E22-473E-9F6A-E5E858901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23BCAE-3C74-4638-800A-E802D5535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59578A-29C7-4E7C-91FD-0B05D2B8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BFEF10-FE5F-4E9F-9F82-629D0E18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41E323-479A-4C11-9843-56A03D68385F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5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FC3A2B-D670-4E1B-B070-1E9BB4F4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FE2977-7FA8-4270-81C6-5D387CFAE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2273300"/>
            <a:ext cx="4459287" cy="43846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9A97A3-4D08-4F79-9AF2-64CA9C4A3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2273300"/>
            <a:ext cx="4460875" cy="43846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8B2ACD-3395-481B-88B6-8538C8435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FEAC0F-A1DF-46A6-99CE-312F6E6D9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D47B28-6011-400C-845A-717610ED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9C4CEB-EABB-4A3B-B2E9-9D6DB60898D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77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9FC347-2677-4DAD-9FBD-D7EFF7D37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E81051-AF98-4900-8E01-CCE23E232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AE3FC6-A2F3-4EAA-A4A5-A593830E0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739D5DE-E9F3-4961-B17F-EAD329B28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55913DF-75ED-4FBB-A954-06648F701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2282867-6C0C-4FE2-87EA-69882378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D3C706F-8DF3-4A15-ABA9-4028123D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260FA3B-E486-42A3-A7AB-9F5F6846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9F7254C-FF3F-43FC-BE95-CA502438A70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22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F3F09D-BED1-4137-B550-FB205755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A6103C-DB73-45C7-B1BF-F536D4A65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F4A83C7-9EFD-427B-8353-FE6CCCC6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7682AEA-784E-435F-9976-FB1C30BF2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4FF3AF-5B2B-4192-A950-4D869D6283B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8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19ABD34-EFCF-47AA-82D4-0EFD0BF6D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B2A4820-5DF2-4787-A961-6E55B858E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FA110E-3333-429C-8F8F-189BCAAB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A1E341-4F7F-4AE7-AEE8-D1679E84E79D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4726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5F6040-FB47-484C-BBD7-47F5265A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E34E6C-5F90-4207-B857-205DD7488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067133-86AA-4125-BC6D-8C34F5FC4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4BBDAD1-6535-40EE-B6DD-F7403DD1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5DE2099-2B7F-4438-BC7C-8D5CDEB4D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D643943-DB4B-498B-9E9F-C29DF79B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261FEE-64EA-4684-952F-13FF4EFBCDD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13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2AD797-969A-4980-AD49-BD89BDD7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5E5C879-BC0B-4C97-ABAB-DF77F9CAD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C8BE39-EE18-4614-B3C9-6149983BB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46F409-C53E-48D2-9FE4-43C40F9BB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C90D1A-25BF-4BB6-B2D5-63B8EBB35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BFCE4E-C6AE-4FBA-AB45-CB6A72DA3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5E8E1D9-86EE-4079-A38C-0F41DE4CB3B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5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565BC9A-7AC1-44C9-AF78-BE340C75DB98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6992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titolo 2">
            <a:extLst>
              <a:ext uri="{FF2B5EF4-FFF2-40B4-BE49-F238E27FC236}">
                <a16:creationId xmlns:a16="http://schemas.microsoft.com/office/drawing/2014/main" id="{D18C6E9B-B0CF-4293-A93B-D83AECDB54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80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B16382-75AD-4ABD-87A9-192F42AB25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2273039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1D27D0-EAFD-450D-AEE3-3B04A14BB9A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288360" y="6995160"/>
            <a:ext cx="1677599" cy="5212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>
            <a:noAutofit/>
          </a:bodyPr>
          <a:lstStyle>
            <a:lvl1pPr lvl="0" rtl="0" hangingPunct="0">
              <a:buNone/>
              <a:tabLst/>
              <a:defRPr lang="en-US" sz="1400" kern="1200">
                <a:solidFill>
                  <a:srgbClr val="FFFFFF"/>
                </a:solidFill>
                <a:latin typeface="Century Gothic" pitchFamily="34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68798E-2792-472C-BCD3-1B9A42AEF94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947760" y="6995160"/>
            <a:ext cx="2023199" cy="5212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>
            <a:noAutofit/>
          </a:bodyPr>
          <a:lstStyle>
            <a:lvl1pPr lvl="0" algn="ctr" rtl="0" hangingPunct="0">
              <a:buNone/>
              <a:tabLst/>
              <a:defRPr lang="en-US" sz="1400" kern="1200">
                <a:solidFill>
                  <a:srgbClr val="FFFFFF"/>
                </a:solidFill>
                <a:latin typeface="Century Gothic" pitchFamily="34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17FCF0-3822-409B-8A2E-801BDDA3FAA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952760" y="6995160"/>
            <a:ext cx="1803240" cy="5212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>
            <a:noAutofit/>
          </a:bodyPr>
          <a:lstStyle>
            <a:lvl1pPr lvl="0" algn="r" rtl="0" hangingPunct="0">
              <a:buNone/>
              <a:tabLst/>
              <a:defRPr lang="en-US" sz="1400" kern="1200">
                <a:solidFill>
                  <a:srgbClr val="FFFFFF"/>
                </a:solidFill>
                <a:latin typeface="Century Gothic" pitchFamily="34"/>
                <a:ea typeface="Arial Unicode MS" pitchFamily="2"/>
                <a:cs typeface="Tahoma" pitchFamily="2"/>
              </a:defRPr>
            </a:lvl1pPr>
          </a:lstStyle>
          <a:p>
            <a:pPr lvl="0"/>
            <a:fld id="{635B16F8-7BA2-4625-B139-8BC50750DE07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l" hangingPunct="0">
        <a:tabLst/>
        <a:defRPr lang="en-US" sz="3200" b="0" i="0" u="none" strike="noStrike" kern="1200">
          <a:ln>
            <a:noFill/>
          </a:ln>
          <a:solidFill>
            <a:srgbClr val="FFFFFF"/>
          </a:solidFill>
          <a:latin typeface="Source Serif Pro" pitchFamily="18"/>
          <a:cs typeface="Tahoma" pitchFamily="2"/>
        </a:defRPr>
      </a:lvl1pPr>
    </p:titleStyle>
    <p:bodyStyle>
      <a:lvl1pPr hangingPunct="0">
        <a:spcBef>
          <a:spcPts val="0"/>
        </a:spcBef>
        <a:spcAft>
          <a:spcPts val="1417"/>
        </a:spcAft>
        <a:tabLst/>
        <a:defRPr lang="en-US" sz="2200" b="0" i="0" u="none" strike="noStrike" kern="1200">
          <a:ln>
            <a:noFill/>
          </a:ln>
          <a:solidFill>
            <a:srgbClr val="FFFFFF"/>
          </a:solidFill>
          <a:latin typeface="Source Serif Pro" pitchFamily="18"/>
          <a:cs typeface="Tahoma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C043619F-8B28-4308-B2D2-95EFAEC36898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2114" y="621433"/>
            <a:ext cx="3743325" cy="1828800"/>
          </a:xfrm>
          <a:ln cap="rnd"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5F3967FC-13B2-40EC-B165-34E37B76A2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85790" y="1648979"/>
            <a:ext cx="5895975" cy="3267075"/>
          </a:xfrm>
        </p:spPr>
        <p:txBody>
          <a:bodyPr vert="horz"/>
          <a:lstStyle/>
          <a:p>
            <a:pPr lvl="0" algn="ctr" rtl="0"/>
            <a:br>
              <a:rPr lang="zxx-none" dirty="0"/>
            </a:br>
            <a:r>
              <a:rPr lang="zxx-none" dirty="0">
                <a:latin typeface="Liberation Sans" pitchFamily="34"/>
              </a:rPr>
              <a:t>Consulenza a 360° </a:t>
            </a:r>
            <a:br>
              <a:rPr lang="it-IT" dirty="0">
                <a:latin typeface="Liberation Sans" pitchFamily="34"/>
              </a:rPr>
            </a:br>
            <a:r>
              <a:rPr lang="zxx-none" dirty="0">
                <a:latin typeface="Liberation Sans" pitchFamily="34"/>
              </a:rPr>
              <a:t>per semplificare la vita </a:t>
            </a:r>
            <a:br>
              <a:rPr lang="it-IT" dirty="0">
                <a:latin typeface="Liberation Sans" pitchFamily="34"/>
              </a:rPr>
            </a:br>
            <a:r>
              <a:rPr lang="zxx-none" dirty="0">
                <a:latin typeface="Liberation Sans" pitchFamily="34"/>
              </a:rPr>
              <a:t>di Aziende, Imprese e Professionisti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BC7E9E-683A-4AD2-AA49-DA2327DDF58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14800" y="5029200"/>
            <a:ext cx="2037959" cy="2247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695794-0457-4D56-BA50-CCE6F6C159E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AA64B39B-1213-4696-BFDE-C7624E06802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>
                <a:latin typeface="Liberation Sans" pitchFamily="34"/>
              </a:rPr>
              <a:t>            La risposta di Consulting HUB: la fase 1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0A191EA-55A6-4529-B23A-08E077DEC8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9071640" cy="3899160"/>
          </a:xfrm>
        </p:spPr>
        <p:txBody>
          <a:bodyPr vert="horz" wrap="square"/>
          <a:lstStyle/>
          <a:p>
            <a:pPr marL="514350" lvl="0" indent="-514350" algn="just" rtl="0">
              <a:buClr>
                <a:srgbClr val="FFFFFF"/>
              </a:buClr>
              <a:buSzPct val="45000"/>
              <a:buFont typeface="+mj-lt"/>
              <a:buAutoNum type="arabicParenR"/>
            </a:pPr>
            <a:r>
              <a:rPr lang="en-US" dirty="0" err="1">
                <a:latin typeface="Liberation Sans" pitchFamily="34"/>
              </a:rPr>
              <a:t>Grazie</a:t>
            </a:r>
            <a:r>
              <a:rPr lang="en-US" dirty="0">
                <a:latin typeface="Liberation Sans" pitchFamily="34"/>
              </a:rPr>
              <a:t> ad un </a:t>
            </a:r>
            <a:r>
              <a:rPr lang="en-US" i="1" dirty="0">
                <a:latin typeface="Liberation Sans" pitchFamily="34"/>
              </a:rPr>
              <a:t>team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esperti</a:t>
            </a:r>
            <a:r>
              <a:rPr lang="en-US" dirty="0">
                <a:latin typeface="Liberation Sans" pitchFamily="34"/>
              </a:rPr>
              <a:t> è in </a:t>
            </a:r>
            <a:r>
              <a:rPr lang="en-US" dirty="0" err="1">
                <a:latin typeface="Liberation Sans" pitchFamily="34"/>
              </a:rPr>
              <a:t>grado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elaborare</a:t>
            </a:r>
            <a:r>
              <a:rPr lang="en-US" dirty="0">
                <a:latin typeface="Liberation Sans" pitchFamily="34"/>
              </a:rPr>
              <a:t> uno studio di </a:t>
            </a:r>
            <a:r>
              <a:rPr lang="en-US" dirty="0" err="1">
                <a:latin typeface="Liberation Sans" pitchFamily="34"/>
              </a:rPr>
              <a:t>fattibilità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preliminare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basato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sulle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esigenze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e le sue </a:t>
            </a:r>
            <a:r>
              <a:rPr lang="en-US" dirty="0" err="1">
                <a:latin typeface="Liberation Sans" pitchFamily="34"/>
              </a:rPr>
              <a:t>aspirazioni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514350" lvl="0" indent="-514350" algn="just" rtl="0">
              <a:buClr>
                <a:srgbClr val="FFFFFF"/>
              </a:buClr>
              <a:buSzPct val="45000"/>
              <a:buFont typeface="+mj-lt"/>
              <a:buAutoNum type="arabicParenR"/>
            </a:pPr>
            <a:r>
              <a:rPr lang="en-US" dirty="0">
                <a:latin typeface="Liberation Sans" pitchFamily="34"/>
              </a:rPr>
              <a:t>Lo studio di </a:t>
            </a:r>
            <a:r>
              <a:rPr lang="en-US" dirty="0" err="1">
                <a:latin typeface="Liberation Sans" pitchFamily="34"/>
              </a:rPr>
              <a:t>fattibilità</a:t>
            </a:r>
            <a:r>
              <a:rPr lang="en-US" dirty="0">
                <a:latin typeface="Liberation Sans" pitchFamily="34"/>
              </a:rPr>
              <a:t> porta </a:t>
            </a:r>
            <a:r>
              <a:rPr lang="en-US" dirty="0" err="1">
                <a:latin typeface="Liberation Sans" pitchFamily="34"/>
              </a:rPr>
              <a:t>all’individuazione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agevolazioni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disponibili</a:t>
            </a:r>
            <a:r>
              <a:rPr lang="en-US" dirty="0">
                <a:latin typeface="Liberation Sans" pitchFamily="34"/>
              </a:rPr>
              <a:t> in </a:t>
            </a:r>
            <a:r>
              <a:rPr lang="en-US" dirty="0" err="1">
                <a:latin typeface="Liberation Sans" pitchFamily="34"/>
              </a:rPr>
              <a:t>relazione</a:t>
            </a:r>
            <a:r>
              <a:rPr lang="en-US" dirty="0">
                <a:latin typeface="Liberation Sans" pitchFamily="34"/>
              </a:rPr>
              <a:t> alle </a:t>
            </a:r>
            <a:r>
              <a:rPr lang="en-US" dirty="0" err="1">
                <a:latin typeface="Liberation Sans" pitchFamily="34"/>
              </a:rPr>
              <a:t>richieste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514350" lvl="0" indent="-514350" algn="just" rtl="0">
              <a:buClr>
                <a:srgbClr val="FFFFFF"/>
              </a:buClr>
              <a:buSzPct val="45000"/>
              <a:buFont typeface="+mj-lt"/>
              <a:buAutoNum type="arabicParenR"/>
            </a:pPr>
            <a:r>
              <a:rPr lang="en-US" dirty="0" err="1">
                <a:latin typeface="Liberation Sans" pitchFamily="34"/>
              </a:rPr>
              <a:t>Individuati</a:t>
            </a:r>
            <a:r>
              <a:rPr lang="en-US" dirty="0">
                <a:latin typeface="Liberation Sans" pitchFamily="34"/>
              </a:rPr>
              <a:t> i </a:t>
            </a:r>
            <a:r>
              <a:rPr lang="en-US" dirty="0" err="1">
                <a:latin typeface="Liberation Sans" pitchFamily="34"/>
              </a:rPr>
              <a:t>bandi</a:t>
            </a:r>
            <a:r>
              <a:rPr lang="en-US" dirty="0">
                <a:latin typeface="Liberation Sans" pitchFamily="34"/>
              </a:rPr>
              <a:t> o le </a:t>
            </a:r>
            <a:r>
              <a:rPr lang="en-US" dirty="0" err="1">
                <a:latin typeface="Liberation Sans" pitchFamily="34"/>
              </a:rPr>
              <a:t>agevolazioni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connesse</a:t>
            </a:r>
            <a:r>
              <a:rPr lang="en-US" dirty="0">
                <a:latin typeface="Liberation Sans" pitchFamily="34"/>
              </a:rPr>
              <a:t> al </a:t>
            </a:r>
            <a:r>
              <a:rPr lang="en-US" dirty="0" err="1">
                <a:latin typeface="Liberation Sans" pitchFamily="34"/>
              </a:rPr>
              <a:t>caso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specifico</a:t>
            </a:r>
            <a:r>
              <a:rPr lang="en-US" dirty="0">
                <a:latin typeface="Liberation Sans" pitchFamily="34"/>
              </a:rPr>
              <a:t>, lo studio di </a:t>
            </a:r>
            <a:r>
              <a:rPr lang="en-US" dirty="0" err="1">
                <a:latin typeface="Liberation Sans" pitchFamily="34"/>
              </a:rPr>
              <a:t>fattibilità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sviluppa</a:t>
            </a:r>
            <a:r>
              <a:rPr lang="en-US" dirty="0">
                <a:latin typeface="Liberation Sans" pitchFamily="34"/>
              </a:rPr>
              <a:t> in una </a:t>
            </a:r>
            <a:r>
              <a:rPr lang="en-US" dirty="0" err="1">
                <a:latin typeface="Liberation Sans" pitchFamily="34"/>
              </a:rPr>
              <a:t>consulenza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personalizzata</a:t>
            </a:r>
            <a:r>
              <a:rPr lang="en-US" dirty="0">
                <a:latin typeface="Liberation Sans" pitchFamily="34"/>
              </a:rPr>
              <a:t> in </a:t>
            </a:r>
            <a:r>
              <a:rPr lang="en-US" dirty="0" err="1">
                <a:latin typeface="Liberation Sans" pitchFamily="34"/>
              </a:rPr>
              <a:t>favore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al fine di </a:t>
            </a:r>
            <a:r>
              <a:rPr lang="en-US" dirty="0" err="1">
                <a:latin typeface="Liberation Sans" pitchFamily="34"/>
              </a:rPr>
              <a:t>permettergli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adeguarsi</a:t>
            </a:r>
            <a:r>
              <a:rPr lang="en-US" dirty="0">
                <a:latin typeface="Liberation Sans" pitchFamily="34"/>
              </a:rPr>
              <a:t> per tempo a tutti i </a:t>
            </a:r>
            <a:r>
              <a:rPr lang="en-US" dirty="0" err="1">
                <a:latin typeface="Liberation Sans" pitchFamily="34"/>
              </a:rPr>
              <a:t>requisiti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richiesti</a:t>
            </a:r>
            <a:r>
              <a:rPr lang="en-US" dirty="0">
                <a:latin typeface="Liberation Sans" pitchFamily="34"/>
              </a:rPr>
              <a:t> per </a:t>
            </a:r>
            <a:r>
              <a:rPr lang="en-US" dirty="0" err="1">
                <a:latin typeface="Liberation Sans" pitchFamily="34"/>
              </a:rPr>
              <a:t>accedere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all’agevolazione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voluta</a:t>
            </a:r>
            <a:r>
              <a:rPr lang="en-US" dirty="0">
                <a:latin typeface="Liberation Sans" pitchFamily="34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BD58691-2603-441D-A52B-4330CA83E61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00400" y="4973273"/>
            <a:ext cx="3886200" cy="250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C27B5A6-CB17-428A-83EF-4C7F8C62529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484D6414-5290-4FE0-B7C7-7A46C723E4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>
                <a:latin typeface="Liberation Sans" pitchFamily="34"/>
              </a:rPr>
              <a:t>            La risposta di Consulting HUB: la fase 2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61A30DD-59FE-4903-AAD6-B4A0115113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389600"/>
            <a:ext cx="9071640" cy="4782600"/>
          </a:xfrm>
        </p:spPr>
        <p:txBody>
          <a:bodyPr vert="horz" wrap="square"/>
          <a:lstStyle/>
          <a:p>
            <a:pPr marL="514350" lvl="0" indent="-514350" algn="just" rtl="0">
              <a:buClr>
                <a:srgbClr val="FFFFFF"/>
              </a:buClr>
              <a:buSzPct val="45000"/>
              <a:buFont typeface="+mj-lt"/>
              <a:buAutoNum type="arabicParenR" startAt="4"/>
            </a:pPr>
            <a:r>
              <a:rPr lang="en-US" dirty="0" err="1">
                <a:latin typeface="Liberation Sans" pitchFamily="34"/>
              </a:rPr>
              <a:t>Eseguite</a:t>
            </a:r>
            <a:r>
              <a:rPr lang="en-US" dirty="0">
                <a:latin typeface="Liberation Sans" pitchFamily="34"/>
              </a:rPr>
              <a:t> le </a:t>
            </a:r>
            <a:r>
              <a:rPr lang="en-US" dirty="0" err="1">
                <a:latin typeface="Liberation Sans" pitchFamily="34"/>
              </a:rPr>
              <a:t>operazioni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preliminari</a:t>
            </a:r>
            <a:r>
              <a:rPr lang="en-US" dirty="0">
                <a:latin typeface="Liberation Sans" pitchFamily="34"/>
              </a:rPr>
              <a:t>, Consulting HUB </a:t>
            </a:r>
            <a:r>
              <a:rPr lang="en-US" dirty="0" err="1">
                <a:latin typeface="Liberation Sans" pitchFamily="34"/>
              </a:rPr>
              <a:t>compila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tutta</a:t>
            </a:r>
            <a:r>
              <a:rPr lang="en-US" dirty="0">
                <a:latin typeface="Liberation Sans" pitchFamily="34"/>
              </a:rPr>
              <a:t> la </a:t>
            </a:r>
            <a:r>
              <a:rPr lang="en-US" dirty="0" err="1">
                <a:latin typeface="Liberation Sans" pitchFamily="34"/>
              </a:rPr>
              <a:t>documentazione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necessaria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all’accreditamento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dell’agevolazione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provvede</a:t>
            </a:r>
            <a:r>
              <a:rPr lang="en-US" dirty="0">
                <a:latin typeface="Liberation Sans" pitchFamily="34"/>
              </a:rPr>
              <a:t> al </a:t>
            </a:r>
            <a:r>
              <a:rPr lang="en-US" dirty="0" err="1">
                <a:latin typeface="Liberation Sans" pitchFamily="34"/>
              </a:rPr>
              <a:t>relativo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deposito</a:t>
            </a:r>
            <a:r>
              <a:rPr lang="en-US" dirty="0">
                <a:latin typeface="Liberation Sans" pitchFamily="34"/>
              </a:rPr>
              <a:t> secondo le </a:t>
            </a:r>
            <a:r>
              <a:rPr lang="en-US" dirty="0" err="1">
                <a:latin typeface="Liberation Sans" pitchFamily="34"/>
              </a:rPr>
              <a:t>norme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vigenti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514350" lvl="0" indent="-514350" algn="just" rtl="0">
              <a:buClr>
                <a:srgbClr val="FFFFFF"/>
              </a:buClr>
              <a:buSzPct val="45000"/>
              <a:buFont typeface="+mj-lt"/>
              <a:buAutoNum type="arabicParenR" startAt="4"/>
            </a:pPr>
            <a:r>
              <a:rPr lang="en-US" dirty="0" err="1">
                <a:latin typeface="Liberation Sans" pitchFamily="34"/>
              </a:rPr>
              <a:t>Ogni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singola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richiesta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accreditamento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viene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elaborata</a:t>
            </a:r>
            <a:r>
              <a:rPr lang="en-US" dirty="0">
                <a:latin typeface="Liberation Sans" pitchFamily="34"/>
              </a:rPr>
              <a:t> in </a:t>
            </a:r>
            <a:r>
              <a:rPr lang="en-US" dirty="0" err="1">
                <a:latin typeface="Liberation Sans" pitchFamily="34"/>
              </a:rPr>
              <a:t>maniera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personalizzata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coinvolgendo</a:t>
            </a:r>
            <a:r>
              <a:rPr lang="en-US" dirty="0">
                <a:latin typeface="Liberation Sans" pitchFamily="34"/>
              </a:rPr>
              <a:t> il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negli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aspetti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decisionali</a:t>
            </a:r>
            <a:r>
              <a:rPr lang="en-US" dirty="0">
                <a:latin typeface="Liberation Sans" pitchFamily="34"/>
              </a:rPr>
              <a:t> ma </a:t>
            </a:r>
            <a:r>
              <a:rPr lang="en-US" dirty="0" err="1">
                <a:latin typeface="Liberation Sans" pitchFamily="34"/>
              </a:rPr>
              <a:t>liberandolo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dalla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preoccupazione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burocrazia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italiana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514350" lvl="0" indent="-514350" algn="just" rtl="0">
              <a:buClr>
                <a:srgbClr val="FFFFFF"/>
              </a:buClr>
              <a:buSzPct val="45000"/>
              <a:buFont typeface="+mj-lt"/>
              <a:buAutoNum type="arabicParenR" startAt="4"/>
            </a:pPr>
            <a:r>
              <a:rPr lang="en-US" dirty="0">
                <a:latin typeface="Liberation Sans" pitchFamily="34"/>
              </a:rPr>
              <a:t>Consulting HUB </a:t>
            </a:r>
            <a:r>
              <a:rPr lang="en-US" dirty="0" err="1">
                <a:latin typeface="Liberation Sans" pitchFamily="34"/>
              </a:rPr>
              <a:t>vincola</a:t>
            </a:r>
            <a:r>
              <a:rPr lang="en-US" dirty="0">
                <a:latin typeface="Liberation Sans" pitchFamily="34"/>
              </a:rPr>
              <a:t> i </a:t>
            </a:r>
            <a:r>
              <a:rPr lang="en-US" dirty="0" err="1">
                <a:latin typeface="Liberation Sans" pitchFamily="34"/>
              </a:rPr>
              <a:t>propri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compensi</a:t>
            </a:r>
            <a:r>
              <a:rPr lang="en-US" dirty="0">
                <a:latin typeface="Liberation Sans" pitchFamily="34"/>
              </a:rPr>
              <a:t> al </a:t>
            </a:r>
            <a:r>
              <a:rPr lang="en-US" dirty="0" err="1">
                <a:latin typeface="Liberation Sans" pitchFamily="34"/>
              </a:rPr>
              <a:t>risultato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raggiunto</a:t>
            </a:r>
            <a:r>
              <a:rPr lang="en-US" dirty="0">
                <a:latin typeface="Liberation Sans" pitchFamily="34"/>
              </a:rPr>
              <a:t> dal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: se il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raggiunge</a:t>
            </a:r>
            <a:r>
              <a:rPr lang="en-US" dirty="0">
                <a:latin typeface="Liberation Sans" pitchFamily="34"/>
              </a:rPr>
              <a:t> il proprio </a:t>
            </a:r>
            <a:r>
              <a:rPr lang="en-US" dirty="0" err="1">
                <a:latin typeface="Liberation Sans" pitchFamily="34"/>
              </a:rPr>
              <a:t>obbiettivo</a:t>
            </a:r>
            <a:r>
              <a:rPr lang="en-US" dirty="0">
                <a:latin typeface="Liberation Sans" pitchFamily="34"/>
              </a:rPr>
              <a:t>, Consulting HUB lo </a:t>
            </a:r>
            <a:r>
              <a:rPr lang="en-US" dirty="0" err="1">
                <a:latin typeface="Liberation Sans" pitchFamily="34"/>
              </a:rPr>
              <a:t>raggiunge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insieme</a:t>
            </a:r>
            <a:r>
              <a:rPr lang="en-US" dirty="0">
                <a:latin typeface="Liberation Sans" pitchFamily="34"/>
              </a:rPr>
              <a:t> a </a:t>
            </a:r>
            <a:r>
              <a:rPr lang="en-US" dirty="0" err="1">
                <a:latin typeface="Liberation Sans" pitchFamily="34"/>
              </a:rPr>
              <a:t>lui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514350" lvl="0" indent="-514350" algn="just" rtl="0">
              <a:buClr>
                <a:srgbClr val="FFFFFF"/>
              </a:buClr>
              <a:buSzPct val="45000"/>
              <a:buFont typeface="+mj-lt"/>
              <a:buAutoNum type="arabicParenR" startAt="4"/>
            </a:pPr>
            <a:r>
              <a:rPr lang="en-US" dirty="0" err="1">
                <a:latin typeface="Liberation Sans" pitchFamily="34"/>
              </a:rPr>
              <a:t>L’obbiettivo</a:t>
            </a:r>
            <a:r>
              <a:rPr lang="en-US" dirty="0">
                <a:latin typeface="Liberation Sans" pitchFamily="34"/>
              </a:rPr>
              <a:t> di Consulting HUB non è </a:t>
            </a:r>
            <a:r>
              <a:rPr lang="en-US" dirty="0" err="1">
                <a:latin typeface="Liberation Sans" pitchFamily="34"/>
              </a:rPr>
              <a:t>fornire</a:t>
            </a:r>
            <a:r>
              <a:rPr lang="en-US" dirty="0">
                <a:latin typeface="Liberation Sans" pitchFamily="34"/>
              </a:rPr>
              <a:t> la </a:t>
            </a:r>
            <a:r>
              <a:rPr lang="en-US" dirty="0" err="1">
                <a:latin typeface="Liberation Sans" pitchFamily="34"/>
              </a:rPr>
              <a:t>singola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prestazione</a:t>
            </a:r>
            <a:r>
              <a:rPr lang="en-US" dirty="0">
                <a:latin typeface="Liberation Sans" pitchFamily="34"/>
              </a:rPr>
              <a:t>, ma </a:t>
            </a:r>
            <a:r>
              <a:rPr lang="en-US" dirty="0" err="1">
                <a:latin typeface="Liberation Sans" pitchFamily="34"/>
              </a:rPr>
              <a:t>crescere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assieme</a:t>
            </a:r>
            <a:r>
              <a:rPr lang="en-US" dirty="0">
                <a:latin typeface="Liberation Sans" pitchFamily="34"/>
              </a:rPr>
              <a:t> al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con un </a:t>
            </a:r>
            <a:r>
              <a:rPr lang="en-US" dirty="0" err="1">
                <a:latin typeface="Liberation Sans" pitchFamily="34"/>
              </a:rPr>
              <a:t>rapporto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duraturo</a:t>
            </a:r>
            <a:r>
              <a:rPr lang="en-US" dirty="0">
                <a:latin typeface="Liberation Sans" pitchFamily="34"/>
              </a:rPr>
              <a:t> da </a:t>
            </a:r>
            <a:r>
              <a:rPr lang="en-US" dirty="0" err="1">
                <a:latin typeface="Liberation Sans" pitchFamily="34"/>
              </a:rPr>
              <a:t>coltivare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nella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successiva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fase</a:t>
            </a:r>
            <a:r>
              <a:rPr lang="en-US" dirty="0">
                <a:latin typeface="Liberation Sans" pitchFamily="34"/>
              </a:rPr>
              <a:t> 3.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499B0F-11A6-44DA-B08F-B8B392D49F3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71551" y="5656006"/>
            <a:ext cx="2357289" cy="176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CBFEA62-094C-4138-92DA-AFB5038CC35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0DDFC54-4C46-4111-B426-C7381742F2B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>
                <a:latin typeface="Liberation Sans" pitchFamily="34"/>
              </a:rPr>
              <a:t>            La risposta di Consulting HUB: la fase 3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A471B9A-D70A-40A7-ACCF-14C1B1B84A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9071640" cy="3899160"/>
          </a:xfrm>
        </p:spPr>
        <p:txBody>
          <a:bodyPr vert="horz" wrap="square"/>
          <a:lstStyle/>
          <a:p>
            <a:pPr marL="514350" lvl="0" indent="-514350" algn="just" rtl="0">
              <a:buClr>
                <a:srgbClr val="FFFFFF"/>
              </a:buClr>
              <a:buSzPct val="45000"/>
              <a:buFont typeface="+mj-lt"/>
              <a:buAutoNum type="arabicPeriod" startAt="8"/>
            </a:pPr>
            <a:r>
              <a:rPr lang="en-US" dirty="0" err="1">
                <a:latin typeface="Liberation Sans" pitchFamily="34"/>
              </a:rPr>
              <a:t>Ottenuta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l’agevolazione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voluta</a:t>
            </a:r>
            <a:r>
              <a:rPr lang="en-US" dirty="0">
                <a:latin typeface="Liberation Sans" pitchFamily="34"/>
              </a:rPr>
              <a:t>, Consulting HUB </a:t>
            </a:r>
            <a:r>
              <a:rPr lang="en-US" dirty="0" err="1">
                <a:latin typeface="Liberation Sans" pitchFamily="34"/>
              </a:rPr>
              <a:t>inserisce</a:t>
            </a:r>
            <a:r>
              <a:rPr lang="en-US" dirty="0">
                <a:latin typeface="Liberation Sans" pitchFamily="34"/>
              </a:rPr>
              <a:t> i </a:t>
            </a:r>
            <a:r>
              <a:rPr lang="en-US" dirty="0" err="1">
                <a:latin typeface="Liberation Sans" pitchFamily="34"/>
              </a:rPr>
              <a:t>dati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in un </a:t>
            </a:r>
            <a:r>
              <a:rPr lang="en-US" i="1" dirty="0">
                <a:latin typeface="Liberation Sans" pitchFamily="34"/>
              </a:rPr>
              <a:t>database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dedicato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monitora</a:t>
            </a:r>
            <a:r>
              <a:rPr lang="en-US" dirty="0">
                <a:latin typeface="Liberation Sans" pitchFamily="34"/>
              </a:rPr>
              <a:t> la </a:t>
            </a:r>
            <a:r>
              <a:rPr lang="en-US" dirty="0" err="1">
                <a:latin typeface="Liberation Sans" pitchFamily="34"/>
              </a:rPr>
              <a:t>progressiva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emissione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bandi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pubblici</a:t>
            </a:r>
            <a:r>
              <a:rPr lang="en-US" dirty="0">
                <a:latin typeface="Liberation Sans" pitchFamily="34"/>
              </a:rPr>
              <a:t>: </a:t>
            </a:r>
            <a:r>
              <a:rPr lang="en-US" dirty="0" err="1">
                <a:latin typeface="Liberation Sans" pitchFamily="34"/>
              </a:rPr>
              <a:t>qualora</a:t>
            </a:r>
            <a:r>
              <a:rPr lang="en-US" dirty="0">
                <a:latin typeface="Liberation Sans" pitchFamily="34"/>
              </a:rPr>
              <a:t> un nuovo bando </a:t>
            </a:r>
            <a:r>
              <a:rPr lang="en-US" dirty="0" err="1">
                <a:latin typeface="Liberation Sans" pitchFamily="34"/>
              </a:rPr>
              <a:t>dovesse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essere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compatibile</a:t>
            </a:r>
            <a:r>
              <a:rPr lang="en-US" dirty="0">
                <a:latin typeface="Liberation Sans" pitchFamily="34"/>
              </a:rPr>
              <a:t> con le </a:t>
            </a:r>
            <a:r>
              <a:rPr lang="en-US" dirty="0" err="1">
                <a:latin typeface="Liberation Sans" pitchFamily="34"/>
              </a:rPr>
              <a:t>esigenze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, Consulting HUB lo </a:t>
            </a:r>
            <a:r>
              <a:rPr lang="en-US" dirty="0" err="1">
                <a:latin typeface="Liberation Sans" pitchFamily="34"/>
              </a:rPr>
              <a:t>informa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possibilità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accedere</a:t>
            </a:r>
            <a:r>
              <a:rPr lang="en-US" dirty="0">
                <a:latin typeface="Liberation Sans" pitchFamily="34"/>
              </a:rPr>
              <a:t> a tale </a:t>
            </a:r>
            <a:r>
              <a:rPr lang="en-US" dirty="0" err="1">
                <a:latin typeface="Liberation Sans" pitchFamily="34"/>
              </a:rPr>
              <a:t>nuova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agevolazione</a:t>
            </a:r>
            <a:r>
              <a:rPr lang="en-US" dirty="0">
                <a:latin typeface="Liberation Sans" pitchFamily="34"/>
              </a:rPr>
              <a:t>, senza </a:t>
            </a:r>
            <a:r>
              <a:rPr lang="en-US" dirty="0" err="1">
                <a:latin typeface="Liberation Sans" pitchFamily="34"/>
              </a:rPr>
              <a:t>alcun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impegno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514350" lvl="0" indent="-514350" algn="just" rtl="0">
              <a:buClr>
                <a:srgbClr val="FFFFFF"/>
              </a:buClr>
              <a:buSzPct val="45000"/>
              <a:buFont typeface="+mj-lt"/>
              <a:buAutoNum type="arabicPeriod" startAt="8"/>
            </a:pPr>
            <a:r>
              <a:rPr lang="en-US" dirty="0">
                <a:latin typeface="Liberation Sans" pitchFamily="34"/>
              </a:rPr>
              <a:t>Al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vengono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rilasciate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credenziali</a:t>
            </a:r>
            <a:r>
              <a:rPr lang="en-US" dirty="0">
                <a:latin typeface="Liberation Sans" pitchFamily="34"/>
              </a:rPr>
              <a:t> di accesso </a:t>
            </a:r>
            <a:r>
              <a:rPr lang="en-US" dirty="0" err="1">
                <a:latin typeface="Liberation Sans" pitchFamily="34"/>
              </a:rPr>
              <a:t>riservato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sul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portale</a:t>
            </a:r>
            <a:r>
              <a:rPr lang="en-US" dirty="0">
                <a:latin typeface="Liberation Sans" pitchFamily="34"/>
              </a:rPr>
              <a:t> di Consulting HUB per </a:t>
            </a:r>
            <a:r>
              <a:rPr lang="en-US" dirty="0" err="1">
                <a:latin typeface="Liberation Sans" pitchFamily="34"/>
              </a:rPr>
              <a:t>permettergli</a:t>
            </a:r>
            <a:r>
              <a:rPr lang="en-US" dirty="0">
                <a:latin typeface="Liberation Sans" pitchFamily="34"/>
              </a:rPr>
              <a:t> di:</a:t>
            </a:r>
          </a:p>
          <a:p>
            <a:pPr marL="1314450" lvl="2" indent="-40005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romanUcPeriod"/>
            </a:pP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Controllare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in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qualunque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momento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lo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stato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delle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sue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richieste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già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presentate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  <a:p>
            <a:pPr marL="1314450" lvl="2" indent="-40005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romanUcPeriod"/>
            </a:pP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Controllare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da solo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l’emissione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di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nuovi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bandi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di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suo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interesse e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richiedere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se lo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desidera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l’assistenza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dei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nostri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consulenti</a:t>
            </a:r>
            <a:r>
              <a:rPr lang="en-US" sz="18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02DBF5-AC48-425B-9332-152C7DF43F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95768" y="5606545"/>
            <a:ext cx="2833072" cy="1724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626BE14-9894-4CFE-9BA4-45533F56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81562E30-EEB5-459E-B475-65ACDDB60CC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>
                <a:latin typeface="Liberation Sans" pitchFamily="34"/>
              </a:rPr>
              <a:t>            In altri termini: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8BDDD8C-0479-4F8F-B115-05B3AB9212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9071640" cy="389916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Consulting HUB </a:t>
            </a:r>
            <a:r>
              <a:rPr lang="en-US" dirty="0" err="1">
                <a:latin typeface="Liberation Sans" pitchFamily="34"/>
              </a:rPr>
              <a:t>confeziona</a:t>
            </a:r>
            <a:r>
              <a:rPr lang="en-US" dirty="0">
                <a:latin typeface="Liberation Sans" pitchFamily="34"/>
              </a:rPr>
              <a:t> per il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un </a:t>
            </a:r>
            <a:r>
              <a:rPr lang="en-US" dirty="0" err="1">
                <a:latin typeface="Liberation Sans" pitchFamily="34"/>
              </a:rPr>
              <a:t>abito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sartoriale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su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misura</a:t>
            </a:r>
            <a:r>
              <a:rPr lang="en-US" dirty="0">
                <a:latin typeface="Liberation Sans" pitchFamily="34"/>
              </a:rPr>
              <a:t> in </a:t>
            </a:r>
            <a:r>
              <a:rPr lang="en-US" dirty="0" err="1">
                <a:latin typeface="Liberation Sans" pitchFamily="34"/>
              </a:rPr>
              <a:t>grado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durare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nel</a:t>
            </a:r>
            <a:r>
              <a:rPr lang="en-US" dirty="0">
                <a:latin typeface="Liberation Sans" pitchFamily="34"/>
              </a:rPr>
              <a:t> tempo: </a:t>
            </a:r>
            <a:r>
              <a:rPr lang="en-US" dirty="0" err="1">
                <a:latin typeface="Liberation Sans" pitchFamily="34"/>
              </a:rPr>
              <a:t>capito</a:t>
            </a:r>
            <a:r>
              <a:rPr lang="en-US" dirty="0">
                <a:latin typeface="Liberation Sans" pitchFamily="34"/>
              </a:rPr>
              <a:t> il </a:t>
            </a:r>
            <a:r>
              <a:rPr lang="en-US" dirty="0" err="1">
                <a:latin typeface="Liberation Sans" pitchFamily="34"/>
              </a:rPr>
              <a:t>funzionamento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agevolazioni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compreso</a:t>
            </a:r>
            <a:r>
              <a:rPr lang="en-US" dirty="0">
                <a:latin typeface="Liberation Sans" pitchFamily="34"/>
              </a:rPr>
              <a:t> il </a:t>
            </a:r>
            <a:r>
              <a:rPr lang="en-US" dirty="0" err="1">
                <a:latin typeface="Liberation Sans" pitchFamily="34"/>
              </a:rPr>
              <a:t>loro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potenziale</a:t>
            </a:r>
            <a:r>
              <a:rPr lang="en-US" dirty="0">
                <a:latin typeface="Liberation Sans" pitchFamily="34"/>
              </a:rPr>
              <a:t>, è il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che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chiede</a:t>
            </a:r>
            <a:r>
              <a:rPr lang="en-US" dirty="0">
                <a:latin typeface="Liberation Sans" pitchFamily="34"/>
              </a:rPr>
              <a:t> sempre </a:t>
            </a:r>
            <a:r>
              <a:rPr lang="en-US" dirty="0" err="1">
                <a:latin typeface="Liberation Sans" pitchFamily="34"/>
              </a:rPr>
              <a:t>più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spesso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l’intervento</a:t>
            </a:r>
            <a:r>
              <a:rPr lang="en-US" dirty="0">
                <a:latin typeface="Liberation Sans" pitchFamily="34"/>
              </a:rPr>
              <a:t> di Consulting HUB.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9AD4FBF-60DC-4780-A01B-6018A0CC19D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43000" y="1584360"/>
            <a:ext cx="7559640" cy="755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E1C210-832F-4EC2-BC99-F88E6636EA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5C11AEF2-604B-46DC-9556-FDCE7D1C93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>
                <a:latin typeface="Liberation Sans" pitchFamily="34"/>
              </a:rPr>
              <a:t>            Un esempio pratico: il SuperBonus 110%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18A919-ABCD-4D1C-A4B7-F11B0B6496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9071640" cy="509508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Con il Bonus 110% il </a:t>
            </a:r>
            <a:r>
              <a:rPr lang="en-US" dirty="0" err="1">
                <a:latin typeface="Liberation Sans" pitchFamily="34"/>
              </a:rPr>
              <a:t>Legislatore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nazionale</a:t>
            </a:r>
            <a:r>
              <a:rPr lang="en-US" dirty="0">
                <a:latin typeface="Liberation Sans" pitchFamily="34"/>
              </a:rPr>
              <a:t> ha </a:t>
            </a:r>
            <a:r>
              <a:rPr lang="en-US" dirty="0" err="1">
                <a:latin typeface="Liberation Sans" pitchFamily="34"/>
              </a:rPr>
              <a:t>varato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degli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incentivi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fiscali</a:t>
            </a:r>
            <a:r>
              <a:rPr lang="en-US" dirty="0">
                <a:latin typeface="Liberation Sans" pitchFamily="34"/>
              </a:rPr>
              <a:t> per il </a:t>
            </a:r>
            <a:r>
              <a:rPr lang="en-US" dirty="0" err="1">
                <a:latin typeface="Liberation Sans" pitchFamily="34"/>
              </a:rPr>
              <a:t>rilancio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dell’edilizia</a:t>
            </a:r>
            <a:r>
              <a:rPr lang="en-US" dirty="0">
                <a:latin typeface="Liberation Sans" pitchFamily="34"/>
              </a:rPr>
              <a:t> e per </a:t>
            </a:r>
            <a:r>
              <a:rPr lang="en-US" dirty="0" err="1">
                <a:latin typeface="Liberation Sans" pitchFamily="34"/>
              </a:rPr>
              <a:t>incentivarne</a:t>
            </a:r>
            <a:r>
              <a:rPr lang="en-US" dirty="0">
                <a:latin typeface="Liberation Sans" pitchFamily="34"/>
              </a:rPr>
              <a:t> il </a:t>
            </a:r>
            <a:r>
              <a:rPr lang="en-US" i="1" dirty="0">
                <a:latin typeface="Liberation Sans" pitchFamily="34"/>
              </a:rPr>
              <a:t>green building </a:t>
            </a:r>
            <a:r>
              <a:rPr lang="en-US" dirty="0">
                <a:latin typeface="Liberation Sans" pitchFamily="34"/>
              </a:rPr>
              <a:t>a tutela </a:t>
            </a:r>
            <a:r>
              <a:rPr lang="en-US" dirty="0" err="1">
                <a:latin typeface="Liberation Sans" pitchFamily="34"/>
              </a:rPr>
              <a:t>dell’ambiente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Il </a:t>
            </a:r>
            <a:r>
              <a:rPr lang="en-US" i="1" dirty="0">
                <a:latin typeface="Liberation Sans" pitchFamily="34"/>
              </a:rPr>
              <a:t>focus</a:t>
            </a:r>
            <a:r>
              <a:rPr lang="en-US" dirty="0">
                <a:latin typeface="Liberation Sans" pitchFamily="34"/>
              </a:rPr>
              <a:t> del Bonus 110% </a:t>
            </a:r>
            <a:r>
              <a:rPr lang="en-US" dirty="0" err="1">
                <a:latin typeface="Liberation Sans" pitchFamily="34"/>
              </a:rPr>
              <a:t>prevede</a:t>
            </a:r>
            <a:r>
              <a:rPr lang="en-US" dirty="0">
                <a:latin typeface="Liberation Sans" pitchFamily="34"/>
              </a:rPr>
              <a:t> la </a:t>
            </a:r>
            <a:r>
              <a:rPr lang="en-US" dirty="0" err="1">
                <a:latin typeface="Liberation Sans" pitchFamily="34"/>
              </a:rPr>
              <a:t>possibilità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ristrutturare</a:t>
            </a:r>
            <a:r>
              <a:rPr lang="en-US" dirty="0">
                <a:latin typeface="Liberation Sans" pitchFamily="34"/>
              </a:rPr>
              <a:t> le </a:t>
            </a:r>
            <a:r>
              <a:rPr lang="en-US" dirty="0" err="1">
                <a:latin typeface="Liberation Sans" pitchFamily="34"/>
              </a:rPr>
              <a:t>abitazioni</a:t>
            </a:r>
            <a:r>
              <a:rPr lang="en-US" dirty="0">
                <a:latin typeface="Liberation Sans" pitchFamily="34"/>
              </a:rPr>
              <a:t> ad </a:t>
            </a:r>
            <a:r>
              <a:rPr lang="en-US" dirty="0" err="1">
                <a:latin typeface="Liberation Sans" pitchFamily="34"/>
              </a:rPr>
              <a:t>uso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abitativo</a:t>
            </a:r>
            <a:r>
              <a:rPr lang="en-US" dirty="0">
                <a:latin typeface="Liberation Sans" pitchFamily="34"/>
              </a:rPr>
              <a:t> e di </a:t>
            </a:r>
            <a:r>
              <a:rPr lang="en-US" dirty="0" err="1">
                <a:latin typeface="Liberation Sans" pitchFamily="34"/>
              </a:rPr>
              <a:t>migliorarne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l’efficienza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energetica</a:t>
            </a:r>
            <a:r>
              <a:rPr lang="en-US" dirty="0">
                <a:latin typeface="Liberation Sans" pitchFamily="34"/>
              </a:rPr>
              <a:t> per </a:t>
            </a:r>
            <a:r>
              <a:rPr lang="en-US" dirty="0" err="1">
                <a:latin typeface="Liberation Sans" pitchFamily="34"/>
              </a:rPr>
              <a:t>ridurre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consumi</a:t>
            </a:r>
            <a:r>
              <a:rPr lang="en-US" dirty="0">
                <a:latin typeface="Liberation Sans" pitchFamily="34"/>
              </a:rPr>
              <a:t> ed </a:t>
            </a:r>
            <a:r>
              <a:rPr lang="en-US" dirty="0" err="1">
                <a:latin typeface="Liberation Sans" pitchFamily="34"/>
              </a:rPr>
              <a:t>emissioni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nell’ottica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sostenibilità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ambientale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lvl="0" algn="just" rtl="0">
              <a:buClr>
                <a:srgbClr val="FFFFFF"/>
              </a:buClr>
              <a:buSzPct val="45000"/>
            </a:pPr>
            <a:r>
              <a:rPr lang="en-US" dirty="0" err="1">
                <a:latin typeface="Liberation Sans" pitchFamily="34"/>
              </a:rPr>
              <a:t>Grazie</a:t>
            </a:r>
            <a:r>
              <a:rPr lang="en-US" dirty="0">
                <a:latin typeface="Liberation Sans" pitchFamily="34"/>
              </a:rPr>
              <a:t> al Bonus 110% è </a:t>
            </a:r>
            <a:r>
              <a:rPr lang="en-US" dirty="0" err="1">
                <a:latin typeface="Liberation Sans" pitchFamily="34"/>
              </a:rPr>
              <a:t>possibile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ricevere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dallo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stato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italiano</a:t>
            </a:r>
            <a:r>
              <a:rPr lang="en-US" dirty="0">
                <a:latin typeface="Liberation Sans" pitchFamily="34"/>
              </a:rPr>
              <a:t> il 110% </a:t>
            </a:r>
            <a:r>
              <a:rPr lang="en-US" dirty="0" err="1">
                <a:latin typeface="Liberation Sans" pitchFamily="34"/>
              </a:rPr>
              <a:t>dell’importo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speso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tramite</a:t>
            </a:r>
            <a:r>
              <a:rPr lang="en-US" dirty="0">
                <a:latin typeface="Liberation Sans" pitchFamily="34"/>
              </a:rPr>
              <a:t> un </a:t>
            </a:r>
            <a:r>
              <a:rPr lang="en-US" dirty="0" err="1">
                <a:latin typeface="Liberation Sans" pitchFamily="34"/>
              </a:rPr>
              <a:t>credito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d’imposta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spalmato</a:t>
            </a:r>
            <a:r>
              <a:rPr lang="en-US" dirty="0">
                <a:latin typeface="Liberation Sans" pitchFamily="34"/>
              </a:rPr>
              <a:t> in 5 anni.</a:t>
            </a:r>
          </a:p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Il </a:t>
            </a:r>
            <a:r>
              <a:rPr lang="en-US" dirty="0" err="1">
                <a:latin typeface="Liberation Sans" pitchFamily="34"/>
              </a:rPr>
              <a:t>credito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d’imposta</a:t>
            </a:r>
            <a:r>
              <a:rPr lang="en-US" dirty="0">
                <a:latin typeface="Liberation Sans" pitchFamily="34"/>
              </a:rPr>
              <a:t> è </a:t>
            </a:r>
            <a:r>
              <a:rPr lang="en-US" dirty="0" err="1">
                <a:latin typeface="Liberation Sans" pitchFamily="34"/>
              </a:rPr>
              <a:t>cedibile</a:t>
            </a:r>
            <a:r>
              <a:rPr lang="en-US" dirty="0">
                <a:latin typeface="Liberation Sans" pitchFamily="34"/>
              </a:rPr>
              <a:t> a </a:t>
            </a:r>
            <a:r>
              <a:rPr lang="en-US" dirty="0" err="1">
                <a:latin typeface="Liberation Sans" pitchFamily="34"/>
              </a:rPr>
              <a:t>banche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assicurazioni</a:t>
            </a:r>
            <a:r>
              <a:rPr lang="en-US" dirty="0">
                <a:latin typeface="Liberation Sans" pitchFamily="34"/>
              </a:rPr>
              <a:t> od </a:t>
            </a:r>
            <a:r>
              <a:rPr lang="en-US" dirty="0" err="1">
                <a:latin typeface="Liberation Sans" pitchFamily="34"/>
              </a:rPr>
              <a:t>imprese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strutturate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Consulting HUB è in </a:t>
            </a:r>
            <a:r>
              <a:rPr lang="en-US" dirty="0" err="1">
                <a:latin typeface="Liberation Sans" pitchFamily="34"/>
              </a:rPr>
              <a:t>grado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fornire</a:t>
            </a:r>
            <a:r>
              <a:rPr lang="en-US" dirty="0">
                <a:latin typeface="Liberation Sans" pitchFamily="34"/>
              </a:rPr>
              <a:t> al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un </a:t>
            </a:r>
            <a:r>
              <a:rPr lang="en-US" dirty="0" err="1">
                <a:latin typeface="Liberation Sans" pitchFamily="34"/>
              </a:rPr>
              <a:t>pacchetto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completo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mettendogli</a:t>
            </a:r>
            <a:r>
              <a:rPr lang="en-US" dirty="0">
                <a:latin typeface="Liberation Sans" pitchFamily="34"/>
              </a:rPr>
              <a:t> a </a:t>
            </a:r>
            <a:r>
              <a:rPr lang="en-US" dirty="0" err="1">
                <a:latin typeface="Liberation Sans" pitchFamily="34"/>
              </a:rPr>
              <a:t>disposizione</a:t>
            </a:r>
            <a:r>
              <a:rPr lang="en-US" dirty="0">
                <a:latin typeface="Liberation Sans" pitchFamily="34"/>
              </a:rPr>
              <a:t> non solo i </a:t>
            </a:r>
            <a:r>
              <a:rPr lang="en-US" dirty="0" err="1">
                <a:latin typeface="Liberation Sans" pitchFamily="34"/>
              </a:rPr>
              <a:t>professionisti</a:t>
            </a:r>
            <a:r>
              <a:rPr lang="en-US" dirty="0">
                <a:latin typeface="Liberation Sans" pitchFamily="34"/>
              </a:rPr>
              <a:t> per </a:t>
            </a:r>
            <a:r>
              <a:rPr lang="en-US" dirty="0" err="1">
                <a:latin typeface="Liberation Sans" pitchFamily="34"/>
              </a:rPr>
              <a:t>l’accreditamento</a:t>
            </a:r>
            <a:r>
              <a:rPr lang="en-US" dirty="0">
                <a:latin typeface="Liberation Sans" pitchFamily="34"/>
              </a:rPr>
              <a:t> del Bonus 110%, ma </a:t>
            </a:r>
            <a:r>
              <a:rPr lang="en-US" dirty="0" err="1">
                <a:latin typeface="Liberation Sans" pitchFamily="34"/>
              </a:rPr>
              <a:t>anche</a:t>
            </a:r>
            <a:r>
              <a:rPr lang="en-US" dirty="0">
                <a:latin typeface="Liberation Sans" pitchFamily="34"/>
              </a:rPr>
              <a:t> i </a:t>
            </a:r>
            <a:r>
              <a:rPr lang="en-US" dirty="0" err="1">
                <a:latin typeface="Liberation Sans" pitchFamily="34"/>
              </a:rPr>
              <a:t>tecnici</a:t>
            </a:r>
            <a:r>
              <a:rPr lang="en-US" dirty="0">
                <a:latin typeface="Liberation Sans" pitchFamily="34"/>
              </a:rPr>
              <a:t> per la </a:t>
            </a:r>
            <a:r>
              <a:rPr lang="en-US" dirty="0" err="1">
                <a:latin typeface="Liberation Sans" pitchFamily="34"/>
              </a:rPr>
              <a:t>progettazione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lavori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edili</a:t>
            </a:r>
            <a:r>
              <a:rPr lang="en-US" dirty="0">
                <a:latin typeface="Liberation Sans" pitchFamily="34"/>
              </a:rPr>
              <a:t> e le </a:t>
            </a:r>
            <a:r>
              <a:rPr lang="en-US" dirty="0" err="1">
                <a:latin typeface="Liberation Sans" pitchFamily="34"/>
              </a:rPr>
              <a:t>imprese</a:t>
            </a:r>
            <a:r>
              <a:rPr lang="en-US" dirty="0">
                <a:latin typeface="Liberation Sans" pitchFamily="34"/>
              </a:rPr>
              <a:t> cui </a:t>
            </a:r>
            <a:r>
              <a:rPr lang="en-US" dirty="0" err="1">
                <a:latin typeface="Liberation Sans" pitchFamily="34"/>
              </a:rPr>
              <a:t>affidare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gli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stessi</a:t>
            </a:r>
            <a:r>
              <a:rPr lang="en-US" dirty="0">
                <a:latin typeface="Liberation Sans" pitchFamily="34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E1C210-832F-4EC2-BC99-F88E6636EA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5C11AEF2-604B-46DC-9556-FDCE7D1C93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>
                <a:latin typeface="Liberation Sans" pitchFamily="34"/>
              </a:rPr>
              <a:t>            Un esempio pratico: il SuperBonus 110%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18A919-ABCD-4D1C-A4B7-F11B0B6496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9071640" cy="509508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A chi è </a:t>
            </a:r>
            <a:r>
              <a:rPr lang="en-US" dirty="0" err="1">
                <a:latin typeface="Liberation Sans" pitchFamily="34"/>
              </a:rPr>
              <a:t>rivolto</a:t>
            </a:r>
            <a:r>
              <a:rPr lang="en-US" dirty="0">
                <a:latin typeface="Liberation Sans" pitchFamily="34"/>
              </a:rPr>
              <a:t> il Bonus 110%:</a:t>
            </a:r>
          </a:p>
          <a:p>
            <a:pPr marL="342900" lvl="0" indent="-342900" algn="just" rtl="0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latin typeface="Liberation Sans" pitchFamily="34"/>
              </a:rPr>
              <a:t>Condomini</a:t>
            </a:r>
            <a:endParaRPr lang="en-US" dirty="0">
              <a:latin typeface="Liberation Sans" pitchFamily="34"/>
            </a:endParaRPr>
          </a:p>
          <a:p>
            <a:pPr marL="342900" lvl="0" indent="-342900" algn="just" rtl="0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latin typeface="Liberation Sans" pitchFamily="34"/>
              </a:rPr>
              <a:t>Persone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Fisiche</a:t>
            </a:r>
            <a:endParaRPr lang="en-US" dirty="0">
              <a:latin typeface="Liberation Sans" pitchFamily="34"/>
            </a:endParaRPr>
          </a:p>
          <a:p>
            <a:pPr marL="342900" lvl="0" indent="-342900" algn="just" rtl="0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latin typeface="Liberation Sans" pitchFamily="34"/>
              </a:rPr>
              <a:t>Istituti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Autonomi</a:t>
            </a:r>
            <a:r>
              <a:rPr lang="en-US" dirty="0">
                <a:latin typeface="Liberation Sans" pitchFamily="34"/>
              </a:rPr>
              <a:t> Case </a:t>
            </a:r>
            <a:r>
              <a:rPr lang="en-US" dirty="0" err="1">
                <a:latin typeface="Liberation Sans" pitchFamily="34"/>
              </a:rPr>
              <a:t>Popolari</a:t>
            </a:r>
            <a:endParaRPr lang="en-US" dirty="0">
              <a:latin typeface="Liberation Sans" pitchFamily="34"/>
            </a:endParaRPr>
          </a:p>
          <a:p>
            <a:pPr marL="342900" lvl="0" indent="-342900" algn="just" rtl="0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Liberation Sans" pitchFamily="34"/>
              </a:rPr>
              <a:t>Cooperative di </a:t>
            </a:r>
            <a:r>
              <a:rPr lang="en-US" dirty="0" err="1">
                <a:latin typeface="Liberation Sans" pitchFamily="34"/>
              </a:rPr>
              <a:t>abitazione</a:t>
            </a:r>
            <a:r>
              <a:rPr lang="en-US" dirty="0">
                <a:latin typeface="Liberation Sans" pitchFamily="34"/>
              </a:rPr>
              <a:t> a </a:t>
            </a:r>
            <a:r>
              <a:rPr lang="en-US" dirty="0" err="1">
                <a:latin typeface="Liberation Sans" pitchFamily="34"/>
              </a:rPr>
              <a:t>proprietà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indivisa</a:t>
            </a:r>
            <a:endParaRPr lang="en-US" dirty="0">
              <a:latin typeface="Liberation Sans" pitchFamily="34"/>
            </a:endParaRPr>
          </a:p>
          <a:p>
            <a:pPr marL="342900" lvl="0" indent="-342900" algn="just" rtl="0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latin typeface="Liberation Sans" pitchFamily="34"/>
              </a:rPr>
              <a:t>Terzo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settore</a:t>
            </a:r>
            <a:r>
              <a:rPr lang="en-US" dirty="0">
                <a:latin typeface="Liberation Sans" pitchFamily="34"/>
              </a:rPr>
              <a:t> – </a:t>
            </a:r>
            <a:r>
              <a:rPr lang="en-US" dirty="0" err="1">
                <a:latin typeface="Liberation Sans" pitchFamily="34"/>
              </a:rPr>
              <a:t>organizzazioni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i="1" dirty="0">
                <a:latin typeface="Liberation Sans" pitchFamily="34"/>
              </a:rPr>
              <a:t>No Profit</a:t>
            </a:r>
            <a:r>
              <a:rPr lang="en-US" dirty="0">
                <a:latin typeface="Liberation Sans" pitchFamily="34"/>
              </a:rPr>
              <a:t> / </a:t>
            </a:r>
            <a:r>
              <a:rPr lang="en-US" i="1" dirty="0" err="1">
                <a:latin typeface="Liberation Sans" pitchFamily="34"/>
              </a:rPr>
              <a:t>Onlus</a:t>
            </a:r>
            <a:endParaRPr lang="en-US" i="1" dirty="0">
              <a:latin typeface="Liberation Sans" pitchFamily="34"/>
            </a:endParaRPr>
          </a:p>
          <a:p>
            <a:pPr marL="342900" lvl="0" indent="-342900" algn="just" rtl="0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latin typeface="Liberation Sans" pitchFamily="34"/>
              </a:rPr>
              <a:t>Associazioni</a:t>
            </a:r>
            <a:r>
              <a:rPr lang="en-US" dirty="0">
                <a:latin typeface="Liberation Sans" pitchFamily="34"/>
              </a:rPr>
              <a:t> e Società Sportive </a:t>
            </a:r>
            <a:r>
              <a:rPr lang="en-US" dirty="0" err="1">
                <a:latin typeface="Liberation Sans" pitchFamily="34"/>
              </a:rPr>
              <a:t>Dilettantistiche</a:t>
            </a:r>
            <a:endParaRPr lang="en-US" dirty="0">
              <a:latin typeface="Liberation San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29565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E1C210-832F-4EC2-BC99-F88E6636EA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5C11AEF2-604B-46DC-9556-FDCE7D1C93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>
                <a:latin typeface="Liberation Sans" pitchFamily="34"/>
              </a:rPr>
              <a:t>            Un esempio pratico: il SuperBonus 110%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18A919-ABCD-4D1C-A4B7-F11B0B6496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9071640" cy="509508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Per </a:t>
            </a:r>
            <a:r>
              <a:rPr lang="en-US" dirty="0" err="1">
                <a:latin typeface="Liberation Sans" pitchFamily="34"/>
              </a:rPr>
              <a:t>ottenere</a:t>
            </a:r>
            <a:r>
              <a:rPr lang="en-US" dirty="0">
                <a:latin typeface="Liberation Sans" pitchFamily="34"/>
              </a:rPr>
              <a:t> il Bonus 110% è </a:t>
            </a:r>
            <a:r>
              <a:rPr lang="en-US" dirty="0" err="1">
                <a:latin typeface="Liberation Sans" pitchFamily="34"/>
              </a:rPr>
              <a:t>necessario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rispettare</a:t>
            </a:r>
            <a:r>
              <a:rPr lang="en-US" dirty="0">
                <a:latin typeface="Liberation Sans" pitchFamily="34"/>
              </a:rPr>
              <a:t> i </a:t>
            </a:r>
            <a:r>
              <a:rPr lang="en-US" dirty="0" err="1">
                <a:latin typeface="Liberation Sans" pitchFamily="34"/>
              </a:rPr>
              <a:t>seguenti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requisiti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legge</a:t>
            </a:r>
            <a:r>
              <a:rPr lang="en-US" dirty="0">
                <a:latin typeface="Liberation Sans" pitchFamily="34"/>
              </a:rPr>
              <a:t>:</a:t>
            </a:r>
          </a:p>
          <a:p>
            <a:pPr marL="457200" lvl="0" indent="-457200" algn="just" rtl="0">
              <a:buClr>
                <a:srgbClr val="FFFFFF"/>
              </a:buClr>
              <a:buSzPct val="100000"/>
              <a:buFont typeface="+mj-lt"/>
              <a:buAutoNum type="alphaUcPeriod"/>
            </a:pPr>
            <a:r>
              <a:rPr lang="en-US" dirty="0" err="1">
                <a:latin typeface="Liberation Sans" pitchFamily="34"/>
              </a:rPr>
              <a:t>Miglioramento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almeno</a:t>
            </a:r>
            <a:r>
              <a:rPr lang="en-US" dirty="0">
                <a:latin typeface="Liberation Sans" pitchFamily="34"/>
              </a:rPr>
              <a:t> 2 </a:t>
            </a:r>
            <a:r>
              <a:rPr lang="en-US" dirty="0" err="1">
                <a:latin typeface="Liberation Sans" pitchFamily="34"/>
              </a:rPr>
              <a:t>classi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energetiche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dell’edificio</a:t>
            </a:r>
            <a:r>
              <a:rPr lang="en-US" dirty="0">
                <a:latin typeface="Liberation Sans" pitchFamily="34"/>
              </a:rPr>
              <a:t> da </a:t>
            </a:r>
            <a:r>
              <a:rPr lang="en-US" dirty="0" err="1">
                <a:latin typeface="Liberation Sans" pitchFamily="34"/>
              </a:rPr>
              <a:t>dimostrare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mediante</a:t>
            </a:r>
            <a:r>
              <a:rPr lang="en-US" dirty="0">
                <a:latin typeface="Liberation Sans" pitchFamily="34"/>
              </a:rPr>
              <a:t> APE </a:t>
            </a:r>
            <a:r>
              <a:rPr lang="en-US" i="1" dirty="0">
                <a:latin typeface="Liberation Sans" pitchFamily="34"/>
              </a:rPr>
              <a:t>ante </a:t>
            </a:r>
            <a:r>
              <a:rPr lang="en-US" dirty="0">
                <a:latin typeface="Liberation Sans" pitchFamily="34"/>
              </a:rPr>
              <a:t>e </a:t>
            </a:r>
            <a:r>
              <a:rPr lang="en-US" i="1" dirty="0">
                <a:latin typeface="Liberation Sans" pitchFamily="34"/>
              </a:rPr>
              <a:t>post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intervento</a:t>
            </a:r>
            <a:r>
              <a:rPr lang="en-US" dirty="0">
                <a:latin typeface="Liberation Sans" pitchFamily="34"/>
              </a:rPr>
              <a:t> con </a:t>
            </a:r>
            <a:r>
              <a:rPr lang="en-US" dirty="0" err="1">
                <a:latin typeface="Liberation Sans" pitchFamily="34"/>
              </a:rPr>
              <a:t>dichiarazione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asseverata</a:t>
            </a:r>
            <a:r>
              <a:rPr lang="en-US" dirty="0">
                <a:latin typeface="Liberation Sans" pitchFamily="34"/>
              </a:rPr>
              <a:t> da un </a:t>
            </a:r>
            <a:r>
              <a:rPr lang="en-US" dirty="0" err="1">
                <a:latin typeface="Liberation Sans" pitchFamily="34"/>
              </a:rPr>
              <a:t>tecnico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abilitato</a:t>
            </a:r>
            <a:r>
              <a:rPr lang="en-US" dirty="0">
                <a:latin typeface="Liberation Sans" pitchFamily="34"/>
              </a:rPr>
              <a:t>. </a:t>
            </a:r>
          </a:p>
          <a:p>
            <a:pPr marL="457200" lvl="0" indent="-457200" algn="just" rtl="0">
              <a:buClr>
                <a:srgbClr val="FFFFFF"/>
              </a:buClr>
              <a:buSzPct val="100000"/>
              <a:buFont typeface="+mj-lt"/>
              <a:buAutoNum type="alphaUcPeriod"/>
            </a:pPr>
            <a:r>
              <a:rPr lang="en-US" dirty="0">
                <a:latin typeface="Liberation Sans" pitchFamily="34"/>
              </a:rPr>
              <a:t>Rispetto </a:t>
            </a:r>
            <a:r>
              <a:rPr lang="en-US" dirty="0" err="1">
                <a:latin typeface="Liberation Sans" pitchFamily="34"/>
              </a:rPr>
              <a:t>dei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requisiti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minimi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previsti</a:t>
            </a:r>
            <a:r>
              <a:rPr lang="en-US" dirty="0">
                <a:latin typeface="Liberation Sans" pitchFamily="34"/>
              </a:rPr>
              <a:t> dal D.L. 63/2013, </a:t>
            </a:r>
            <a:r>
              <a:rPr lang="en-US" dirty="0" err="1">
                <a:latin typeface="Liberation Sans" pitchFamily="34"/>
              </a:rPr>
              <a:t>convertito</a:t>
            </a:r>
            <a:r>
              <a:rPr lang="en-US" dirty="0">
                <a:latin typeface="Liberation Sans" pitchFamily="34"/>
              </a:rPr>
              <a:t> in L. 90/2013, con </a:t>
            </a:r>
            <a:r>
              <a:rPr lang="en-US" dirty="0" err="1">
                <a:latin typeface="Liberation Sans" pitchFamily="34"/>
              </a:rPr>
              <a:t>dichiarazione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asseverata</a:t>
            </a:r>
            <a:r>
              <a:rPr lang="en-US" dirty="0">
                <a:latin typeface="Liberation Sans" pitchFamily="34"/>
              </a:rPr>
              <a:t> da un </a:t>
            </a:r>
            <a:r>
              <a:rPr lang="en-US" dirty="0" err="1">
                <a:latin typeface="Liberation Sans" pitchFamily="34"/>
              </a:rPr>
              <a:t>tecnico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abilitato</a:t>
            </a:r>
            <a:r>
              <a:rPr lang="en-US" dirty="0">
                <a:latin typeface="Liberation Sans" pitchFamily="34"/>
              </a:rPr>
              <a:t>.</a:t>
            </a:r>
          </a:p>
        </p:txBody>
      </p:sp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A2D1D8C8-1081-47F3-A84A-B3DE3F75A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37462"/>
            <a:ext cx="9638324" cy="2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2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E1C210-832F-4EC2-BC99-F88E6636EA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5C11AEF2-604B-46DC-9556-FDCE7D1C93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 dirty="0">
                <a:latin typeface="Liberation Sans" pitchFamily="34"/>
              </a:rPr>
              <a:t>            Consulting HUB ed il </a:t>
            </a:r>
            <a:r>
              <a:rPr lang="en-US" dirty="0" err="1">
                <a:latin typeface="Liberation Sans" pitchFamily="34"/>
              </a:rPr>
              <a:t>SuperBonus</a:t>
            </a:r>
            <a:r>
              <a:rPr lang="en-US" dirty="0">
                <a:latin typeface="Liberation Sans" pitchFamily="34"/>
              </a:rPr>
              <a:t> 110%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18A919-ABCD-4D1C-A4B7-F11B0B6496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9071640" cy="509508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Data la </a:t>
            </a:r>
            <a:r>
              <a:rPr lang="en-US" dirty="0" err="1">
                <a:latin typeface="Liberation Sans" pitchFamily="34"/>
              </a:rPr>
              <a:t>complessità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normativa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attorno</a:t>
            </a:r>
            <a:r>
              <a:rPr lang="en-US" dirty="0">
                <a:latin typeface="Liberation Sans" pitchFamily="34"/>
              </a:rPr>
              <a:t> al Bonus 110%, Consulting HUB ha </a:t>
            </a:r>
            <a:r>
              <a:rPr lang="en-US" dirty="0" err="1">
                <a:latin typeface="Liberation Sans" pitchFamily="34"/>
              </a:rPr>
              <a:t>studiato</a:t>
            </a:r>
            <a:r>
              <a:rPr lang="en-US" dirty="0">
                <a:latin typeface="Liberation Sans" pitchFamily="34"/>
              </a:rPr>
              <a:t> un piano di </a:t>
            </a:r>
            <a:r>
              <a:rPr lang="en-US" dirty="0" err="1">
                <a:latin typeface="Liberation Sans" pitchFamily="34"/>
              </a:rPr>
              <a:t>assistenza</a:t>
            </a:r>
            <a:r>
              <a:rPr lang="en-US" dirty="0">
                <a:latin typeface="Liberation Sans" pitchFamily="34"/>
              </a:rPr>
              <a:t> ed </a:t>
            </a:r>
            <a:r>
              <a:rPr lang="en-US" dirty="0" err="1">
                <a:latin typeface="Liberation Sans" pitchFamily="34"/>
              </a:rPr>
              <a:t>intervento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che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copre</a:t>
            </a:r>
            <a:r>
              <a:rPr lang="en-US" dirty="0">
                <a:latin typeface="Liberation Sans" pitchFamily="34"/>
              </a:rPr>
              <a:t> le </a:t>
            </a:r>
            <a:r>
              <a:rPr lang="en-US" dirty="0" err="1">
                <a:latin typeface="Liberation Sans" pitchFamily="34"/>
              </a:rPr>
              <a:t>esigenze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dall’inizio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alla</a:t>
            </a:r>
            <a:r>
              <a:rPr lang="en-US" dirty="0">
                <a:latin typeface="Liberation Sans" pitchFamily="34"/>
              </a:rPr>
              <a:t> fine e con </a:t>
            </a:r>
            <a:r>
              <a:rPr lang="en-US" dirty="0" err="1">
                <a:latin typeface="Liberation Sans" pitchFamily="34"/>
              </a:rPr>
              <a:t>raggio</a:t>
            </a:r>
            <a:r>
              <a:rPr lang="en-US" dirty="0">
                <a:latin typeface="Liberation Sans" pitchFamily="34"/>
              </a:rPr>
              <a:t> a 360°.</a:t>
            </a:r>
          </a:p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Il Primo </a:t>
            </a:r>
            <a:r>
              <a:rPr lang="en-US" i="1" dirty="0">
                <a:latin typeface="Liberation Sans" pitchFamily="34"/>
              </a:rPr>
              <a:t>STEP</a:t>
            </a:r>
            <a:r>
              <a:rPr lang="en-US" dirty="0">
                <a:latin typeface="Liberation Sans" pitchFamily="34"/>
              </a:rPr>
              <a:t>: il </a:t>
            </a:r>
            <a:r>
              <a:rPr lang="en-US" dirty="0" err="1">
                <a:latin typeface="Liberation Sans" pitchFamily="34"/>
              </a:rPr>
              <a:t>sopralluogo</a:t>
            </a:r>
            <a:r>
              <a:rPr lang="en-US" dirty="0">
                <a:latin typeface="Liberation Sans" pitchFamily="34"/>
              </a:rPr>
              <a:t> e lo studio di </a:t>
            </a:r>
            <a:r>
              <a:rPr lang="en-US" dirty="0" err="1">
                <a:latin typeface="Liberation Sans" pitchFamily="34"/>
              </a:rPr>
              <a:t>fattibilità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514350" lvl="0" indent="-514350" algn="just" rtl="0">
              <a:buClr>
                <a:srgbClr val="FFFFFF"/>
              </a:buClr>
              <a:buSzPct val="100000"/>
              <a:buFont typeface="+mj-lt"/>
              <a:buAutoNum type="romanUcPeriod"/>
            </a:pPr>
            <a:r>
              <a:rPr lang="en-US" dirty="0" err="1">
                <a:latin typeface="Liberation Sans" pitchFamily="34"/>
              </a:rPr>
              <a:t>Analisi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verifica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stato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fatto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dell’immobile</a:t>
            </a:r>
            <a:r>
              <a:rPr lang="en-US" dirty="0">
                <a:latin typeface="Liberation Sans" pitchFamily="34"/>
              </a:rPr>
              <a:t> per </a:t>
            </a:r>
            <a:r>
              <a:rPr lang="en-US" dirty="0" err="1">
                <a:latin typeface="Liberation Sans" pitchFamily="34"/>
              </a:rPr>
              <a:t>individuarne</a:t>
            </a:r>
            <a:r>
              <a:rPr lang="en-US" dirty="0">
                <a:latin typeface="Liberation Sans" pitchFamily="34"/>
              </a:rPr>
              <a:t> le </a:t>
            </a:r>
            <a:r>
              <a:rPr lang="en-US" dirty="0" err="1">
                <a:latin typeface="Liberation Sans" pitchFamily="34"/>
              </a:rPr>
              <a:t>caratteristiche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tecnico-strutturali</a:t>
            </a:r>
            <a:r>
              <a:rPr lang="en-US" dirty="0">
                <a:latin typeface="Liberation Sans" pitchFamily="34"/>
              </a:rPr>
              <a:t> ed i </a:t>
            </a:r>
            <a:r>
              <a:rPr lang="en-US" dirty="0" err="1">
                <a:latin typeface="Liberation Sans" pitchFamily="34"/>
              </a:rPr>
              <a:t>punti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critici</a:t>
            </a:r>
            <a:r>
              <a:rPr lang="en-US" dirty="0">
                <a:latin typeface="Liberation Sans" pitchFamily="34"/>
              </a:rPr>
              <a:t>, per </a:t>
            </a:r>
            <a:r>
              <a:rPr lang="en-US" dirty="0" err="1">
                <a:latin typeface="Liberation Sans" pitchFamily="34"/>
              </a:rPr>
              <a:t>valutarne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gli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impianti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energetici</a:t>
            </a:r>
            <a:r>
              <a:rPr lang="en-US" dirty="0">
                <a:latin typeface="Liberation Sans" pitchFamily="34"/>
              </a:rPr>
              <a:t>, la </a:t>
            </a:r>
            <a:r>
              <a:rPr lang="en-US" dirty="0" err="1">
                <a:latin typeface="Liberation Sans" pitchFamily="34"/>
              </a:rPr>
              <a:t>loro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efficienza</a:t>
            </a:r>
            <a:r>
              <a:rPr lang="en-US" dirty="0">
                <a:latin typeface="Liberation Sans" pitchFamily="34"/>
              </a:rPr>
              <a:t> e la </a:t>
            </a:r>
            <a:r>
              <a:rPr lang="en-US" dirty="0" err="1">
                <a:latin typeface="Liberation Sans" pitchFamily="34"/>
              </a:rPr>
              <a:t>loro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obsolescenza</a:t>
            </a:r>
            <a:r>
              <a:rPr lang="en-US" dirty="0">
                <a:latin typeface="Liberation Sans" pitchFamily="34"/>
              </a:rPr>
              <a:t>, e per </a:t>
            </a:r>
            <a:r>
              <a:rPr lang="en-US" dirty="0" err="1">
                <a:latin typeface="Liberation Sans" pitchFamily="34"/>
              </a:rPr>
              <a:t>analizzare</a:t>
            </a:r>
            <a:r>
              <a:rPr lang="en-US" dirty="0">
                <a:latin typeface="Liberation Sans" pitchFamily="34"/>
              </a:rPr>
              <a:t> le </a:t>
            </a:r>
            <a:r>
              <a:rPr lang="en-US" dirty="0" err="1">
                <a:latin typeface="Liberation Sans" pitchFamily="34"/>
              </a:rPr>
              <a:t>necessità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singoli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proprietari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514350" lvl="0" indent="-514350" algn="just" rtl="0">
              <a:buClr>
                <a:srgbClr val="FFFFFF"/>
              </a:buClr>
              <a:buSzPct val="100000"/>
              <a:buFont typeface="+mj-lt"/>
              <a:buAutoNum type="romanUcPeriod"/>
            </a:pPr>
            <a:r>
              <a:rPr lang="en-US" dirty="0" err="1">
                <a:latin typeface="Liberation Sans" pitchFamily="34"/>
              </a:rPr>
              <a:t>Sopralluogo</a:t>
            </a:r>
            <a:r>
              <a:rPr lang="en-US" dirty="0">
                <a:latin typeface="Liberation Sans" pitchFamily="34"/>
              </a:rPr>
              <a:t> in </a:t>
            </a:r>
            <a:r>
              <a:rPr lang="en-US" dirty="0" err="1">
                <a:latin typeface="Liberation Sans" pitchFamily="34"/>
              </a:rPr>
              <a:t>presenza</a:t>
            </a:r>
            <a:r>
              <a:rPr lang="en-US" dirty="0">
                <a:latin typeface="Liberation Sans" pitchFamily="34"/>
              </a:rPr>
              <a:t> con </a:t>
            </a:r>
            <a:r>
              <a:rPr lang="en-US" dirty="0" err="1">
                <a:latin typeface="Liberation Sans" pitchFamily="34"/>
              </a:rPr>
              <a:t>tecnici</a:t>
            </a:r>
            <a:r>
              <a:rPr lang="en-US" dirty="0">
                <a:latin typeface="Liberation Sans" pitchFamily="34"/>
              </a:rPr>
              <a:t> ed </a:t>
            </a:r>
            <a:r>
              <a:rPr lang="en-US" dirty="0" err="1">
                <a:latin typeface="Liberation Sans" pitchFamily="34"/>
              </a:rPr>
              <a:t>esperti</a:t>
            </a:r>
            <a:r>
              <a:rPr lang="en-US" dirty="0">
                <a:latin typeface="Liberation Sans" pitchFamily="34"/>
              </a:rPr>
              <a:t> per </a:t>
            </a:r>
            <a:r>
              <a:rPr lang="en-US" dirty="0" err="1">
                <a:latin typeface="Liberation Sans" pitchFamily="34"/>
              </a:rPr>
              <a:t>valutare</a:t>
            </a:r>
            <a:r>
              <a:rPr lang="en-US" dirty="0">
                <a:latin typeface="Liberation Sans" pitchFamily="34"/>
              </a:rPr>
              <a:t> le </a:t>
            </a:r>
            <a:r>
              <a:rPr lang="en-US" dirty="0" err="1">
                <a:latin typeface="Liberation Sans" pitchFamily="34"/>
              </a:rPr>
              <a:t>reali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condizioni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anche</a:t>
            </a:r>
            <a:r>
              <a:rPr lang="en-US" dirty="0">
                <a:latin typeface="Liberation Sans" pitchFamily="34"/>
              </a:rPr>
              <a:t> interne, </a:t>
            </a:r>
            <a:r>
              <a:rPr lang="en-US" dirty="0" err="1">
                <a:latin typeface="Liberation Sans" pitchFamily="34"/>
              </a:rPr>
              <a:t>dell’immobile</a:t>
            </a:r>
            <a:r>
              <a:rPr lang="en-US" dirty="0">
                <a:latin typeface="Liberation Sans" pitchFamily="34"/>
              </a:rPr>
              <a:t>.</a:t>
            </a:r>
          </a:p>
        </p:txBody>
      </p:sp>
      <p:pic>
        <p:nvPicPr>
          <p:cNvPr id="7" name="Immagine 6" descr="Immagine che contiene treno, esterni, montagna, rotaie&#10;&#10;Descrizione generata automaticamente">
            <a:extLst>
              <a:ext uri="{FF2B5EF4-FFF2-40B4-BE49-F238E27FC236}">
                <a16:creationId xmlns:a16="http://schemas.microsoft.com/office/drawing/2014/main" id="{D8FAA91D-62AF-4EE9-9C0E-538643F98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16" y="5242213"/>
            <a:ext cx="3583624" cy="18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2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E1C210-832F-4EC2-BC99-F88E6636EA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5C11AEF2-604B-46DC-9556-FDCE7D1C93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 dirty="0">
                <a:latin typeface="Liberation Sans" pitchFamily="34"/>
              </a:rPr>
              <a:t>            Consulting HUB ed il </a:t>
            </a:r>
            <a:r>
              <a:rPr lang="en-US" dirty="0" err="1">
                <a:latin typeface="Liberation Sans" pitchFamily="34"/>
              </a:rPr>
              <a:t>SuperBonus</a:t>
            </a:r>
            <a:r>
              <a:rPr lang="en-US" dirty="0">
                <a:latin typeface="Liberation Sans" pitchFamily="34"/>
              </a:rPr>
              <a:t> 110%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18A919-ABCD-4D1C-A4B7-F11B0B6496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9071640" cy="509508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Il Secondo </a:t>
            </a:r>
            <a:r>
              <a:rPr lang="en-US" i="1" dirty="0">
                <a:latin typeface="Liberation Sans" pitchFamily="34"/>
              </a:rPr>
              <a:t>STEP</a:t>
            </a:r>
            <a:r>
              <a:rPr lang="en-US" dirty="0">
                <a:latin typeface="Liberation Sans" pitchFamily="34"/>
              </a:rPr>
              <a:t>: la </a:t>
            </a:r>
            <a:r>
              <a:rPr lang="en-US" dirty="0" err="1">
                <a:latin typeface="Liberation Sans" pitchFamily="34"/>
              </a:rPr>
              <a:t>progettazione</a:t>
            </a:r>
            <a:r>
              <a:rPr lang="en-US" dirty="0">
                <a:latin typeface="Liberation Sans" pitchFamily="34"/>
              </a:rPr>
              <a:t> e la </a:t>
            </a:r>
            <a:r>
              <a:rPr lang="en-US" dirty="0" err="1">
                <a:latin typeface="Liberation Sans" pitchFamily="34"/>
              </a:rPr>
              <a:t>scheda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tecnica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dell’intervento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514350" lvl="0" indent="-514350" algn="just" rtl="0">
              <a:buClr>
                <a:srgbClr val="FFFFFF"/>
              </a:buClr>
              <a:buSzPct val="100000"/>
              <a:buFont typeface="+mj-lt"/>
              <a:buAutoNum type="romanUcPeriod" startAt="3"/>
            </a:pPr>
            <a:r>
              <a:rPr lang="en-US" dirty="0" err="1">
                <a:latin typeface="Liberation Sans" pitchFamily="34"/>
              </a:rPr>
              <a:t>Presentazione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progetto</a:t>
            </a:r>
            <a:r>
              <a:rPr lang="en-US" dirty="0">
                <a:latin typeface="Liberation Sans" pitchFamily="34"/>
              </a:rPr>
              <a:t> al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, con </a:t>
            </a:r>
            <a:r>
              <a:rPr lang="en-US" dirty="0" err="1">
                <a:latin typeface="Liberation Sans" pitchFamily="34"/>
              </a:rPr>
              <a:t>illustrazione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ogni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singolo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intervento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tecnico</a:t>
            </a:r>
            <a:r>
              <a:rPr lang="en-US" dirty="0">
                <a:latin typeface="Liberation Sans" pitchFamily="34"/>
              </a:rPr>
              <a:t>, con </a:t>
            </a:r>
            <a:r>
              <a:rPr lang="en-US" dirty="0" err="1">
                <a:latin typeface="Liberation Sans" pitchFamily="34"/>
              </a:rPr>
              <a:t>presentazione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elaborato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disegni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i="1" dirty="0">
                <a:latin typeface="Liberation Sans" pitchFamily="34"/>
              </a:rPr>
              <a:t>rendering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risultato</a:t>
            </a:r>
            <a:r>
              <a:rPr lang="en-US" dirty="0">
                <a:latin typeface="Liberation Sans" pitchFamily="34"/>
              </a:rPr>
              <a:t> finale e </a:t>
            </a:r>
            <a:r>
              <a:rPr lang="en-US" dirty="0" err="1">
                <a:latin typeface="Liberation Sans" pitchFamily="34"/>
              </a:rPr>
              <a:t>proiezione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grado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efficientamento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energetico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raggiungibile</a:t>
            </a:r>
            <a:r>
              <a:rPr lang="en-US" dirty="0">
                <a:latin typeface="Liberation Sans" pitchFamily="34"/>
              </a:rPr>
              <a:t> (</a:t>
            </a:r>
            <a:r>
              <a:rPr lang="en-US" dirty="0" err="1">
                <a:latin typeface="Liberation Sans" pitchFamily="34"/>
              </a:rPr>
              <a:t>riqualificazione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avanzamento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classe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energetica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risparmo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consumo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ecc</a:t>
            </a:r>
            <a:r>
              <a:rPr lang="en-US" dirty="0">
                <a:latin typeface="Liberation Sans" pitchFamily="34"/>
              </a:rPr>
              <a:t>…).</a:t>
            </a:r>
          </a:p>
          <a:p>
            <a:pPr lvl="0" algn="just" rtl="0">
              <a:buClr>
                <a:srgbClr val="FFFFFF"/>
              </a:buClr>
              <a:buSzPct val="100000"/>
            </a:pPr>
            <a:endParaRPr lang="en-US" dirty="0">
              <a:latin typeface="Liberation Sans" pitchFamily="34"/>
            </a:endParaRPr>
          </a:p>
        </p:txBody>
      </p:sp>
      <p:pic>
        <p:nvPicPr>
          <p:cNvPr id="11" name="Immagine 10" descr="Immagine che contiene esterni, edificio, erba, strada&#10;&#10;Descrizione generata automaticamente">
            <a:extLst>
              <a:ext uri="{FF2B5EF4-FFF2-40B4-BE49-F238E27FC236}">
                <a16:creationId xmlns:a16="http://schemas.microsoft.com/office/drawing/2014/main" id="{6F166BAA-8F19-4046-A1E0-15D72FC19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85" y="3902648"/>
            <a:ext cx="3721495" cy="3428427"/>
          </a:xfrm>
          <a:prstGeom prst="rect">
            <a:avLst/>
          </a:prstGeom>
        </p:spPr>
      </p:pic>
      <p:pic>
        <p:nvPicPr>
          <p:cNvPr id="13" name="Immagine 12" descr="Immagine che contiene esterni, edificio, erba, via&#10;&#10;Descrizione generata automaticamente">
            <a:extLst>
              <a:ext uri="{FF2B5EF4-FFF2-40B4-BE49-F238E27FC236}">
                <a16:creationId xmlns:a16="http://schemas.microsoft.com/office/drawing/2014/main" id="{C5934BD4-34AC-48DA-85AE-753991406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53" y="3902648"/>
            <a:ext cx="3672987" cy="339716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D82E628-271A-41EF-B07A-ECD91F049EEB}"/>
              </a:ext>
            </a:extLst>
          </p:cNvPr>
          <p:cNvSpPr txBox="1"/>
          <p:nvPr/>
        </p:nvSpPr>
        <p:spPr>
          <a:xfrm>
            <a:off x="4371703" y="5036145"/>
            <a:ext cx="1332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Rendering prima e dopo</a:t>
            </a:r>
          </a:p>
        </p:txBody>
      </p:sp>
    </p:spTree>
    <p:extLst>
      <p:ext uri="{BB962C8B-B14F-4D97-AF65-F5344CB8AC3E}">
        <p14:creationId xmlns:p14="http://schemas.microsoft.com/office/powerpoint/2010/main" val="111775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E1C210-832F-4EC2-BC99-F88E6636EA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5C11AEF2-604B-46DC-9556-FDCE7D1C93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 dirty="0">
                <a:latin typeface="Liberation Sans" pitchFamily="34"/>
              </a:rPr>
              <a:t>            Consulting HUB ed il </a:t>
            </a:r>
            <a:r>
              <a:rPr lang="en-US" dirty="0" err="1">
                <a:latin typeface="Liberation Sans" pitchFamily="34"/>
              </a:rPr>
              <a:t>SuperBonus</a:t>
            </a:r>
            <a:r>
              <a:rPr lang="en-US" dirty="0">
                <a:latin typeface="Liberation Sans" pitchFamily="34"/>
              </a:rPr>
              <a:t> 110%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18A919-ABCD-4D1C-A4B7-F11B0B6496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9071640" cy="509508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Il </a:t>
            </a:r>
            <a:r>
              <a:rPr lang="en-US" dirty="0" err="1">
                <a:latin typeface="Liberation Sans" pitchFamily="34"/>
              </a:rPr>
              <a:t>Terzo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i="1" dirty="0">
                <a:latin typeface="Liberation Sans" pitchFamily="34"/>
              </a:rPr>
              <a:t>STEP</a:t>
            </a:r>
            <a:r>
              <a:rPr lang="en-US" dirty="0">
                <a:latin typeface="Liberation Sans" pitchFamily="34"/>
              </a:rPr>
              <a:t>: </a:t>
            </a:r>
            <a:r>
              <a:rPr lang="en-US" dirty="0" err="1">
                <a:latin typeface="Liberation Sans" pitchFamily="34"/>
              </a:rPr>
              <a:t>l’assistenza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amministrativa</a:t>
            </a:r>
            <a:r>
              <a:rPr lang="en-US" dirty="0">
                <a:latin typeface="Liberation Sans" pitchFamily="34"/>
              </a:rPr>
              <a:t> e la </a:t>
            </a:r>
            <a:r>
              <a:rPr lang="en-US" dirty="0" err="1">
                <a:latin typeface="Liberation Sans" pitchFamily="34"/>
              </a:rPr>
              <a:t>fase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accreditamento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514350" lvl="0" indent="-514350" algn="just" rtl="0">
              <a:buClr>
                <a:srgbClr val="FFFFFF"/>
              </a:buClr>
              <a:buSzPct val="100000"/>
              <a:buFont typeface="+mj-lt"/>
              <a:buAutoNum type="romanUcPeriod" startAt="4"/>
            </a:pPr>
            <a:r>
              <a:rPr lang="en-US" dirty="0" err="1">
                <a:latin typeface="Liberation Sans" pitchFamily="34"/>
              </a:rPr>
              <a:t>Assistenza</a:t>
            </a:r>
            <a:r>
              <a:rPr lang="en-US" dirty="0">
                <a:latin typeface="Liberation Sans" pitchFamily="34"/>
              </a:rPr>
              <a:t> al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nelle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fasi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approvazione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lavori</a:t>
            </a:r>
            <a:r>
              <a:rPr lang="en-US" dirty="0">
                <a:latin typeface="Liberation Sans" pitchFamily="34"/>
              </a:rPr>
              <a:t> (se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condominio</a:t>
            </a:r>
            <a:r>
              <a:rPr lang="en-US" dirty="0">
                <a:latin typeface="Liberation Sans" pitchFamily="34"/>
              </a:rPr>
              <a:t>) e </a:t>
            </a:r>
            <a:r>
              <a:rPr lang="en-US" dirty="0" err="1">
                <a:latin typeface="Liberation Sans" pitchFamily="34"/>
              </a:rPr>
              <a:t>nella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presentazione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domande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accreditamento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SuperBonus</a:t>
            </a:r>
            <a:r>
              <a:rPr lang="en-US" dirty="0">
                <a:latin typeface="Liberation Sans" pitchFamily="34"/>
              </a:rPr>
              <a:t> 110% e </a:t>
            </a:r>
            <a:r>
              <a:rPr lang="en-US" dirty="0" err="1">
                <a:latin typeface="Liberation Sans" pitchFamily="34"/>
              </a:rPr>
              <a:t>sua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eventuale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cessione</a:t>
            </a:r>
            <a:r>
              <a:rPr lang="en-US" dirty="0">
                <a:latin typeface="Liberation Sans" pitchFamily="34"/>
              </a:rPr>
              <a:t> come </a:t>
            </a:r>
            <a:r>
              <a:rPr lang="en-US" dirty="0" err="1">
                <a:latin typeface="Liberation Sans" pitchFamily="34"/>
              </a:rPr>
              <a:t>credito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d’imposta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514350" lvl="0" indent="-514350" algn="just" rtl="0">
              <a:buClr>
                <a:srgbClr val="FFFFFF"/>
              </a:buClr>
              <a:buSzPct val="100000"/>
              <a:buFont typeface="+mj-lt"/>
              <a:buAutoNum type="romanUcPeriod" startAt="4"/>
            </a:pPr>
            <a:r>
              <a:rPr lang="en-US" dirty="0" err="1">
                <a:latin typeface="Liberation Sans" pitchFamily="34"/>
              </a:rPr>
              <a:t>Presentazione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professionisti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imprese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edili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posatori</a:t>
            </a:r>
            <a:r>
              <a:rPr lang="en-US" dirty="0">
                <a:latin typeface="Liberation Sans" pitchFamily="34"/>
              </a:rPr>
              <a:t> ed </a:t>
            </a:r>
            <a:r>
              <a:rPr lang="en-US" dirty="0" err="1">
                <a:latin typeface="Liberation Sans" pitchFamily="34"/>
              </a:rPr>
              <a:t>importatori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i="1" dirty="0">
                <a:latin typeface="Liberation Sans" pitchFamily="34"/>
              </a:rPr>
              <a:t>partner </a:t>
            </a:r>
            <a:r>
              <a:rPr lang="en-US" dirty="0">
                <a:latin typeface="Liberation Sans" pitchFamily="34"/>
              </a:rPr>
              <a:t>di Consulting HUB cui </a:t>
            </a:r>
            <a:r>
              <a:rPr lang="en-US" dirty="0" err="1">
                <a:latin typeface="Liberation Sans" pitchFamily="34"/>
              </a:rPr>
              <a:t>affidare</a:t>
            </a:r>
            <a:r>
              <a:rPr lang="en-US" dirty="0">
                <a:latin typeface="Liberation Sans" pitchFamily="34"/>
              </a:rPr>
              <a:t> i </a:t>
            </a:r>
            <a:r>
              <a:rPr lang="en-US" dirty="0" err="1">
                <a:latin typeface="Liberation Sans" pitchFamily="34"/>
              </a:rPr>
              <a:t>lavori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l’acquisto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materiale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necessario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all’intervento</a:t>
            </a:r>
            <a:r>
              <a:rPr lang="en-US" dirty="0">
                <a:latin typeface="Liberation Sans" pitchFamily="34"/>
              </a:rPr>
              <a:t> (</a:t>
            </a:r>
            <a:r>
              <a:rPr lang="en-US" dirty="0" err="1">
                <a:latin typeface="Liberation Sans" pitchFamily="34"/>
              </a:rPr>
              <a:t>pannelli</a:t>
            </a:r>
            <a:r>
              <a:rPr lang="en-US" dirty="0">
                <a:latin typeface="Liberation Sans" pitchFamily="34"/>
              </a:rPr>
              <a:t> per </a:t>
            </a:r>
            <a:r>
              <a:rPr lang="en-US" dirty="0" err="1">
                <a:latin typeface="Liberation Sans" pitchFamily="34"/>
              </a:rPr>
              <a:t>facciate</a:t>
            </a:r>
            <a:r>
              <a:rPr lang="en-US" dirty="0">
                <a:latin typeface="Liberation Sans" pitchFamily="34"/>
              </a:rPr>
              <a:t> ventilate, </a:t>
            </a:r>
            <a:r>
              <a:rPr lang="en-US" dirty="0" err="1">
                <a:latin typeface="Liberation Sans" pitchFamily="34"/>
              </a:rPr>
              <a:t>infissi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pannelli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fotovoltaici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pompe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calore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ecc</a:t>
            </a:r>
            <a:r>
              <a:rPr lang="en-US" dirty="0">
                <a:latin typeface="Liberation Sans" pitchFamily="34"/>
              </a:rPr>
              <a:t>…).</a:t>
            </a:r>
          </a:p>
          <a:p>
            <a:pPr marL="514350" lvl="0" indent="-514350" algn="just" rtl="0">
              <a:buClr>
                <a:srgbClr val="FFFFFF"/>
              </a:buClr>
              <a:buSzPct val="100000"/>
              <a:buFont typeface="+mj-lt"/>
              <a:buAutoNum type="romanUcPeriod" startAt="4"/>
            </a:pPr>
            <a:r>
              <a:rPr lang="en-US" dirty="0" err="1">
                <a:latin typeface="Liberation Sans" pitchFamily="34"/>
              </a:rPr>
              <a:t>Preventivo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prospetto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spesa</a:t>
            </a:r>
            <a:r>
              <a:rPr lang="en-US" dirty="0">
                <a:latin typeface="Liberation Sans" pitchFamily="34"/>
              </a:rPr>
              <a:t> con </a:t>
            </a:r>
            <a:r>
              <a:rPr lang="en-US" dirty="0" err="1">
                <a:latin typeface="Liberation Sans" pitchFamily="34"/>
              </a:rPr>
              <a:t>dettaglio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analitico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benefici</a:t>
            </a:r>
            <a:r>
              <a:rPr lang="en-US" dirty="0">
                <a:latin typeface="Liberation Sans" pitchFamily="34"/>
              </a:rPr>
              <a:t> ad </a:t>
            </a:r>
            <a:r>
              <a:rPr lang="en-US" dirty="0" err="1">
                <a:latin typeface="Liberation Sans" pitchFamily="34"/>
              </a:rPr>
              <a:t>incentivo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statale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lvl="0" algn="just" rtl="0">
              <a:buClr>
                <a:srgbClr val="FFFFFF"/>
              </a:buClr>
              <a:buSzPct val="100000"/>
            </a:pPr>
            <a:endParaRPr lang="en-US" dirty="0">
              <a:latin typeface="Liberation Sans" pitchFamily="34"/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3BFABFF-BE18-4C84-A3BA-10E39F2ED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6" y="5980509"/>
            <a:ext cx="2133898" cy="914528"/>
          </a:xfrm>
          <a:prstGeom prst="rect">
            <a:avLst/>
          </a:prstGeom>
        </p:spPr>
      </p:pic>
      <p:pic>
        <p:nvPicPr>
          <p:cNvPr id="8" name="Immagine 7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19CB7450-7192-4D0B-9612-7030D1634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98" y="5980509"/>
            <a:ext cx="2755965" cy="914211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D59338B7-7911-4302-BD1F-D5A2E9F6F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17" y="5959474"/>
            <a:ext cx="2114845" cy="935245"/>
          </a:xfrm>
          <a:prstGeom prst="rect">
            <a:avLst/>
          </a:prstGeom>
        </p:spPr>
      </p:pic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0AE251C-1A3A-4179-8524-E093EEB81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16" y="5947463"/>
            <a:ext cx="2002663" cy="94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8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2087AA-3E62-4F87-A048-3D0ADF3C75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956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>
                <a:latin typeface="Liberation Sans" pitchFamily="34"/>
              </a:rPr>
              <a:t>Chi è Consulting HUB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DDDEED-C3E2-4DA2-95A6-33A0F7EA5C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560" y="1376280"/>
            <a:ext cx="9071640" cy="4290120"/>
          </a:xfrm>
        </p:spPr>
        <p:txBody>
          <a:bodyPr vert="horz" wrap="square"/>
          <a:lstStyle/>
          <a:p>
            <a:pPr marL="342900" lvl="0" indent="-342900" algn="just" rtl="0">
              <a:buClr>
                <a:srgbClr val="FFFFFF"/>
              </a:buClr>
              <a:buSzPct val="45000"/>
              <a:buFont typeface="Wingdings" panose="05000000000000000000" pitchFamily="2" charset="2"/>
              <a:buChar char="ü"/>
            </a:pPr>
            <a:r>
              <a:rPr lang="en-US" dirty="0">
                <a:latin typeface="Liberation Sans" pitchFamily="34"/>
              </a:rPr>
              <a:t>Consulting HUB è una </a:t>
            </a:r>
            <a:r>
              <a:rPr lang="en-US" dirty="0" err="1">
                <a:latin typeface="Liberation Sans" pitchFamily="34"/>
              </a:rPr>
              <a:t>società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che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offre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servizi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consulenza</a:t>
            </a:r>
            <a:r>
              <a:rPr lang="en-US" dirty="0">
                <a:latin typeface="Liberation Sans" pitchFamily="34"/>
              </a:rPr>
              <a:t> a 360° a </a:t>
            </a:r>
            <a:r>
              <a:rPr lang="en-US" dirty="0" err="1">
                <a:latin typeface="Liberation Sans" pitchFamily="34"/>
              </a:rPr>
              <a:t>professionisti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privati</a:t>
            </a:r>
            <a:r>
              <a:rPr lang="en-US" dirty="0">
                <a:latin typeface="Liberation Sans" pitchFamily="34"/>
              </a:rPr>
              <a:t> ed </a:t>
            </a:r>
            <a:r>
              <a:rPr lang="en-US" dirty="0" err="1">
                <a:latin typeface="Liberation Sans" pitchFamily="34"/>
              </a:rPr>
              <a:t>imprese</a:t>
            </a:r>
            <a:r>
              <a:rPr lang="en-US" dirty="0">
                <a:latin typeface="Liberation Sans" pitchFamily="34"/>
              </a:rPr>
              <a:t> per </a:t>
            </a:r>
            <a:r>
              <a:rPr lang="en-US" dirty="0" err="1">
                <a:latin typeface="Liberation Sans" pitchFamily="34"/>
              </a:rPr>
              <a:t>aiutarli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nell’accesso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cosiddetta</a:t>
            </a:r>
            <a:r>
              <a:rPr lang="en-US" dirty="0">
                <a:latin typeface="Liberation Sans" pitchFamily="34"/>
              </a:rPr>
              <a:t> “</a:t>
            </a:r>
            <a:r>
              <a:rPr lang="en-US" dirty="0" err="1">
                <a:latin typeface="Liberation Sans" pitchFamily="34"/>
              </a:rPr>
              <a:t>Finanza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Agevolata</a:t>
            </a:r>
            <a:r>
              <a:rPr lang="en-US" dirty="0">
                <a:latin typeface="Liberation Sans" pitchFamily="34"/>
              </a:rPr>
              <a:t>”.</a:t>
            </a:r>
          </a:p>
          <a:p>
            <a:pPr marL="342900" lvl="0" indent="-342900" algn="just" rtl="0">
              <a:buClr>
                <a:srgbClr val="FFFFFF"/>
              </a:buClr>
              <a:buSzPct val="45000"/>
              <a:buFont typeface="Wingdings" panose="05000000000000000000" pitchFamily="2" charset="2"/>
              <a:buChar char="ü"/>
            </a:pPr>
            <a:r>
              <a:rPr lang="en-US" dirty="0" err="1">
                <a:latin typeface="Liberation Sans" pitchFamily="34"/>
              </a:rPr>
              <a:t>Grazie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collaborazione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i="1" dirty="0">
                <a:latin typeface="Liberation Sans" pitchFamily="34"/>
              </a:rPr>
              <a:t>partnership</a:t>
            </a:r>
            <a:r>
              <a:rPr lang="en-US" dirty="0">
                <a:latin typeface="Liberation Sans" pitchFamily="34"/>
              </a:rPr>
              <a:t> con </a:t>
            </a:r>
            <a:r>
              <a:rPr lang="en-US" dirty="0" err="1">
                <a:latin typeface="Liberation Sans" pitchFamily="34"/>
              </a:rPr>
              <a:t>esperti</a:t>
            </a:r>
            <a:r>
              <a:rPr lang="en-US" dirty="0">
                <a:latin typeface="Liberation Sans" pitchFamily="34"/>
              </a:rPr>
              <a:t>, Consulting HUB </a:t>
            </a:r>
            <a:r>
              <a:rPr lang="en-US" dirty="0" err="1">
                <a:latin typeface="Liberation Sans" pitchFamily="34"/>
              </a:rPr>
              <a:t>riesce</a:t>
            </a:r>
            <a:r>
              <a:rPr lang="en-US" dirty="0">
                <a:latin typeface="Liberation Sans" pitchFamily="34"/>
              </a:rPr>
              <a:t> a </a:t>
            </a:r>
            <a:r>
              <a:rPr lang="en-US" dirty="0" err="1">
                <a:latin typeface="Liberation Sans" pitchFamily="34"/>
              </a:rPr>
              <a:t>garantire</a:t>
            </a:r>
            <a:r>
              <a:rPr lang="en-US" dirty="0">
                <a:latin typeface="Liberation Sans" pitchFamily="34"/>
              </a:rPr>
              <a:t> una </a:t>
            </a:r>
            <a:r>
              <a:rPr lang="en-US" dirty="0" err="1">
                <a:latin typeface="Liberation Sans" pitchFamily="34"/>
              </a:rPr>
              <a:t>consulenza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qualificata</a:t>
            </a:r>
            <a:r>
              <a:rPr lang="en-US" dirty="0">
                <a:latin typeface="Liberation Sans" pitchFamily="34"/>
              </a:rPr>
              <a:t> ed in </a:t>
            </a:r>
            <a:r>
              <a:rPr lang="en-US" dirty="0" err="1">
                <a:latin typeface="Liberation Sans" pitchFamily="34"/>
              </a:rPr>
              <a:t>grado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orientareL’utente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nella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scelta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nel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conseguimento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miglior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incentivo</a:t>
            </a:r>
            <a:r>
              <a:rPr lang="en-US" dirty="0">
                <a:latin typeface="Liberation Sans" pitchFamily="34"/>
              </a:rPr>
              <a:t> per la propria impresa o </a:t>
            </a:r>
            <a:r>
              <a:rPr lang="en-US" dirty="0" err="1">
                <a:latin typeface="Liberation Sans" pitchFamily="34"/>
              </a:rPr>
              <a:t>necessità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specifica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342900" lvl="0" indent="-342900" algn="just" rtl="0">
              <a:buClr>
                <a:srgbClr val="FFFFFF"/>
              </a:buClr>
              <a:buSzPct val="45000"/>
              <a:buFont typeface="Wingdings" panose="05000000000000000000" pitchFamily="2" charset="2"/>
              <a:buChar char="ü"/>
            </a:pPr>
            <a:r>
              <a:rPr lang="en-US" dirty="0">
                <a:latin typeface="Liberation Sans" pitchFamily="34"/>
              </a:rPr>
              <a:t>Lo </a:t>
            </a:r>
            <a:r>
              <a:rPr lang="en-US" dirty="0" err="1">
                <a:latin typeface="Liberation Sans" pitchFamily="34"/>
              </a:rPr>
              <a:t>scopo</a:t>
            </a:r>
            <a:r>
              <a:rPr lang="en-US" dirty="0">
                <a:latin typeface="Liberation Sans" pitchFamily="34"/>
              </a:rPr>
              <a:t> non è </a:t>
            </a:r>
            <a:r>
              <a:rPr lang="en-US" dirty="0" err="1">
                <a:latin typeface="Liberation Sans" pitchFamily="34"/>
              </a:rPr>
              <a:t>quello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vendere</a:t>
            </a:r>
            <a:r>
              <a:rPr lang="en-US" dirty="0">
                <a:latin typeface="Liberation Sans" pitchFamily="34"/>
              </a:rPr>
              <a:t> un </a:t>
            </a:r>
            <a:r>
              <a:rPr lang="en-US" dirty="0" err="1">
                <a:latin typeface="Liberation Sans" pitchFamily="34"/>
              </a:rPr>
              <a:t>servizio</a:t>
            </a:r>
            <a:r>
              <a:rPr lang="en-US" dirty="0">
                <a:latin typeface="Liberation Sans" pitchFamily="34"/>
              </a:rPr>
              <a:t>, ma di </a:t>
            </a:r>
            <a:r>
              <a:rPr lang="en-US" dirty="0" err="1">
                <a:latin typeface="Liberation Sans" pitchFamily="34"/>
              </a:rPr>
              <a:t>guidare</a:t>
            </a:r>
            <a:r>
              <a:rPr lang="en-US" dirty="0">
                <a:latin typeface="Liberation Sans" pitchFamily="34"/>
              </a:rPr>
              <a:t> il </a:t>
            </a:r>
            <a:r>
              <a:rPr lang="en-US" dirty="0" err="1">
                <a:latin typeface="Liberation Sans" pitchFamily="34"/>
              </a:rPr>
              <a:t>cliente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nella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realizzazione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suoi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obbiettivi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aiutandolo</a:t>
            </a:r>
            <a:r>
              <a:rPr lang="en-US" dirty="0">
                <a:latin typeface="Liberation Sans" pitchFamily="34"/>
              </a:rPr>
              <a:t> a </a:t>
            </a:r>
            <a:r>
              <a:rPr lang="en-US" dirty="0" err="1">
                <a:latin typeface="Liberation Sans" pitchFamily="34"/>
              </a:rPr>
              <a:t>crescere</a:t>
            </a:r>
            <a:r>
              <a:rPr lang="en-US" dirty="0">
                <a:latin typeface="Liberation Sans" pitchFamily="34"/>
              </a:rPr>
              <a:t> e crescendo </a:t>
            </a:r>
            <a:r>
              <a:rPr lang="en-US" dirty="0" err="1">
                <a:latin typeface="Liberation Sans" pitchFamily="34"/>
              </a:rPr>
              <a:t>insieme</a:t>
            </a:r>
            <a:r>
              <a:rPr lang="en-US" dirty="0">
                <a:latin typeface="Liberation Sans" pitchFamily="34"/>
              </a:rPr>
              <a:t> a </a:t>
            </a:r>
            <a:r>
              <a:rPr lang="en-US" dirty="0" err="1">
                <a:latin typeface="Liberation Sans" pitchFamily="34"/>
              </a:rPr>
              <a:t>lui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fino</a:t>
            </a:r>
            <a:r>
              <a:rPr lang="en-US" dirty="0">
                <a:latin typeface="Liberation Sans" pitchFamily="34"/>
              </a:rPr>
              <a:t> a </a:t>
            </a:r>
            <a:r>
              <a:rPr lang="en-US" dirty="0" err="1">
                <a:latin typeface="Liberation Sans" pitchFamily="34"/>
              </a:rPr>
              <a:t>diventare</a:t>
            </a:r>
            <a:r>
              <a:rPr lang="en-US" dirty="0">
                <a:latin typeface="Liberation Sans" pitchFamily="34"/>
              </a:rPr>
              <a:t> un punto di </a:t>
            </a:r>
            <a:r>
              <a:rPr lang="en-US" dirty="0" err="1">
                <a:latin typeface="Liberation Sans" pitchFamily="34"/>
              </a:rPr>
              <a:t>riferimento</a:t>
            </a:r>
            <a:r>
              <a:rPr lang="en-US" dirty="0">
                <a:latin typeface="Liberation Sans" pitchFamily="34"/>
              </a:rPr>
              <a:t> per </a:t>
            </a:r>
            <a:r>
              <a:rPr lang="en-US" dirty="0" err="1">
                <a:latin typeface="Liberation Sans" pitchFamily="34"/>
              </a:rPr>
              <a:t>ogni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evenienza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progetto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lvl="0" algn="just" rtl="0">
              <a:buClr>
                <a:srgbClr val="FFFFFF"/>
              </a:buClr>
              <a:buSzPct val="45000"/>
              <a:buFont typeface="StarSymbol"/>
              <a:buChar char="●"/>
            </a:pPr>
            <a:endParaRPr lang="en-US" dirty="0">
              <a:latin typeface="Liberation Sans" pitchFamily="3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C04197B-418C-415C-9146-FB57ECB42E0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2320" y="324720"/>
            <a:ext cx="1675079" cy="818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E1C210-832F-4EC2-BC99-F88E6636EA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5C11AEF2-604B-46DC-9556-FDCE7D1C93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 dirty="0">
                <a:latin typeface="Liberation Sans" pitchFamily="34"/>
              </a:rPr>
              <a:t>            Consulting HUB ed il </a:t>
            </a:r>
            <a:r>
              <a:rPr lang="en-US" dirty="0" err="1">
                <a:latin typeface="Liberation Sans" pitchFamily="34"/>
              </a:rPr>
              <a:t>SuperBonus</a:t>
            </a:r>
            <a:r>
              <a:rPr lang="en-US" dirty="0">
                <a:latin typeface="Liberation Sans" pitchFamily="34"/>
              </a:rPr>
              <a:t> 110%</a:t>
            </a:r>
          </a:p>
        </p:txBody>
      </p:sp>
      <p:pic>
        <p:nvPicPr>
          <p:cNvPr id="7" name="Immagine 6" descr="Immagine che contiene testo, tavolo&#10;&#10;Descrizione generata automaticamente">
            <a:extLst>
              <a:ext uri="{FF2B5EF4-FFF2-40B4-BE49-F238E27FC236}">
                <a16:creationId xmlns:a16="http://schemas.microsoft.com/office/drawing/2014/main" id="{A16C36D0-8F3D-4546-8BF0-56320AC57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" y="1954929"/>
            <a:ext cx="9192351" cy="500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E1C210-832F-4EC2-BC99-F88E6636EA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5C11AEF2-604B-46DC-9556-FDCE7D1C93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 dirty="0">
                <a:latin typeface="Liberation Sans" pitchFamily="34"/>
              </a:rPr>
              <a:t>            Consulting HUB ed il </a:t>
            </a:r>
            <a:r>
              <a:rPr lang="en-US" dirty="0" err="1">
                <a:latin typeface="Liberation Sans" pitchFamily="34"/>
              </a:rPr>
              <a:t>SuperBonus</a:t>
            </a:r>
            <a:r>
              <a:rPr lang="en-US" dirty="0">
                <a:latin typeface="Liberation Sans" pitchFamily="34"/>
              </a:rPr>
              <a:t> 110%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18A919-ABCD-4D1C-A4B7-F11B0B6496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9071640" cy="509508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Il Quarto </a:t>
            </a:r>
            <a:r>
              <a:rPr lang="en-US" i="1" dirty="0">
                <a:latin typeface="Liberation Sans" pitchFamily="34"/>
              </a:rPr>
              <a:t>STEP</a:t>
            </a:r>
            <a:r>
              <a:rPr lang="en-US" dirty="0">
                <a:latin typeface="Liberation Sans" pitchFamily="34"/>
              </a:rPr>
              <a:t>: la </a:t>
            </a:r>
            <a:r>
              <a:rPr lang="en-US" dirty="0" err="1">
                <a:latin typeface="Liberation Sans" pitchFamily="34"/>
              </a:rPr>
              <a:t>gestione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cantiere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514350" lvl="0" indent="-514350" algn="just" rtl="0">
              <a:buClr>
                <a:srgbClr val="FFFFFF"/>
              </a:buClr>
              <a:buSzPct val="100000"/>
              <a:buFont typeface="+mj-lt"/>
              <a:buAutoNum type="romanUcPeriod" startAt="7"/>
            </a:pPr>
            <a:r>
              <a:rPr lang="en-US" dirty="0" err="1">
                <a:latin typeface="Liberation Sans" pitchFamily="34"/>
              </a:rPr>
              <a:t>Gestione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supervisione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cantiere</a:t>
            </a:r>
            <a:r>
              <a:rPr lang="en-US" dirty="0">
                <a:latin typeface="Liberation Sans" pitchFamily="34"/>
              </a:rPr>
              <a:t> con </a:t>
            </a:r>
            <a:r>
              <a:rPr lang="en-US" dirty="0" err="1">
                <a:latin typeface="Liberation Sans" pitchFamily="34"/>
              </a:rPr>
              <a:t>assistenza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tecnica</a:t>
            </a:r>
            <a:r>
              <a:rPr lang="en-US" dirty="0">
                <a:latin typeface="Liberation Sans" pitchFamily="34"/>
              </a:rPr>
              <a:t> e legale per fare </a:t>
            </a:r>
            <a:r>
              <a:rPr lang="en-US" dirty="0" err="1">
                <a:latin typeface="Liberation Sans" pitchFamily="34"/>
              </a:rPr>
              <a:t>fronte</a:t>
            </a:r>
            <a:r>
              <a:rPr lang="en-US" dirty="0">
                <a:latin typeface="Liberation Sans" pitchFamily="34"/>
              </a:rPr>
              <a:t> ad </a:t>
            </a:r>
            <a:r>
              <a:rPr lang="en-US" dirty="0" err="1">
                <a:latin typeface="Liberation Sans" pitchFamily="34"/>
              </a:rPr>
              <a:t>ogni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evenienza</a:t>
            </a:r>
            <a:r>
              <a:rPr lang="en-US" dirty="0">
                <a:latin typeface="Liberation Sans" pitchFamily="34"/>
              </a:rPr>
              <a:t>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2B443A6-0018-4DE3-B46C-3D7D8D1D6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59" y="2939143"/>
            <a:ext cx="2863560" cy="4163332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17F6C2C9-C442-4BC3-B66B-BF249BF65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49" y="2939142"/>
            <a:ext cx="2662076" cy="91452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97E8892-659A-40B7-B972-2E000B656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55" y="2939142"/>
            <a:ext cx="1713806" cy="1727897"/>
          </a:xfrm>
          <a:prstGeom prst="rect">
            <a:avLst/>
          </a:prstGeom>
        </p:spPr>
      </p:pic>
      <p:pic>
        <p:nvPicPr>
          <p:cNvPr id="16" name="Immagine 15" descr="Immagine che contiene edificio, esterni, giocattolo, sedendo&#10;&#10;Descrizione generata automaticamente">
            <a:extLst>
              <a:ext uri="{FF2B5EF4-FFF2-40B4-BE49-F238E27FC236}">
                <a16:creationId xmlns:a16="http://schemas.microsoft.com/office/drawing/2014/main" id="{51AE3C8D-1924-4F54-BE26-CD4EB5748E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49" y="4083077"/>
            <a:ext cx="2662076" cy="2382796"/>
          </a:xfrm>
          <a:prstGeom prst="rect">
            <a:avLst/>
          </a:prstGeom>
        </p:spPr>
      </p:pic>
      <p:pic>
        <p:nvPicPr>
          <p:cNvPr id="18" name="Immagine 17" descr="Immagine che contiene esterni, edificio, erba, largo&#10;&#10;Descrizione generata automaticamente">
            <a:extLst>
              <a:ext uri="{FF2B5EF4-FFF2-40B4-BE49-F238E27FC236}">
                <a16:creationId xmlns:a16="http://schemas.microsoft.com/office/drawing/2014/main" id="{589568F8-ADC9-46C5-B72B-3794932B5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55" y="4835384"/>
            <a:ext cx="3389395" cy="25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8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E1C210-832F-4EC2-BC99-F88E6636EA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5C11AEF2-604B-46DC-9556-FDCE7D1C93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 dirty="0">
                <a:latin typeface="Liberation Sans" pitchFamily="34"/>
              </a:rPr>
              <a:t>            Consulting HUB ed il </a:t>
            </a:r>
            <a:r>
              <a:rPr lang="en-US" dirty="0" err="1">
                <a:latin typeface="Liberation Sans" pitchFamily="34"/>
              </a:rPr>
              <a:t>SuperBonus</a:t>
            </a:r>
            <a:r>
              <a:rPr lang="en-US" dirty="0">
                <a:latin typeface="Liberation Sans" pitchFamily="34"/>
              </a:rPr>
              <a:t> 110%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18A919-ABCD-4D1C-A4B7-F11B0B6496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9071640" cy="509508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Il Quinto </a:t>
            </a:r>
            <a:r>
              <a:rPr lang="en-US" i="1" dirty="0">
                <a:latin typeface="Liberation Sans" pitchFamily="34"/>
              </a:rPr>
              <a:t>STEP</a:t>
            </a:r>
            <a:r>
              <a:rPr lang="en-US" dirty="0">
                <a:latin typeface="Liberation Sans" pitchFamily="34"/>
              </a:rPr>
              <a:t>: la </a:t>
            </a:r>
            <a:r>
              <a:rPr lang="en-US" dirty="0" err="1">
                <a:latin typeface="Liberation Sans" pitchFamily="34"/>
              </a:rPr>
              <a:t>cessione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credito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d’imposta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514350" lvl="0" indent="-514350" algn="just" rtl="0">
              <a:buClr>
                <a:srgbClr val="FFFFFF"/>
              </a:buClr>
              <a:buSzPct val="100000"/>
              <a:buFont typeface="+mj-lt"/>
              <a:buAutoNum type="romanUcPeriod" startAt="8"/>
            </a:pPr>
            <a:r>
              <a:rPr lang="en-US" dirty="0" err="1">
                <a:latin typeface="Liberation Sans" pitchFamily="34"/>
              </a:rPr>
              <a:t>Assistenza</a:t>
            </a:r>
            <a:r>
              <a:rPr lang="en-US" dirty="0">
                <a:latin typeface="Liberation Sans" pitchFamily="34"/>
              </a:rPr>
              <a:t> per la </a:t>
            </a:r>
            <a:r>
              <a:rPr lang="en-US" dirty="0" err="1">
                <a:latin typeface="Liberation Sans" pitchFamily="34"/>
              </a:rPr>
              <a:t>cessione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credito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d’imposta</a:t>
            </a:r>
            <a:r>
              <a:rPr lang="en-US" dirty="0">
                <a:latin typeface="Liberation Sans" pitchFamily="34"/>
              </a:rPr>
              <a:t> o per il </a:t>
            </a:r>
            <a:r>
              <a:rPr lang="en-US" dirty="0" err="1">
                <a:latin typeface="Liberation Sans" pitchFamily="34"/>
              </a:rPr>
              <a:t>computo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sconto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fattura</a:t>
            </a:r>
            <a:r>
              <a:rPr lang="en-US" dirty="0">
                <a:latin typeface="Liberation Sans" pitchFamily="34"/>
              </a:rPr>
              <a:t> o per la </a:t>
            </a:r>
            <a:r>
              <a:rPr lang="en-US" dirty="0" err="1">
                <a:latin typeface="Liberation Sans" pitchFamily="34"/>
              </a:rPr>
              <a:t>monetizzazione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SuperBonus</a:t>
            </a:r>
            <a:r>
              <a:rPr lang="en-US" dirty="0">
                <a:latin typeface="Liberation Sans" pitchFamily="34"/>
              </a:rPr>
              <a:t> 110%.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0E19A1C-1D11-448A-92C2-22A030532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503" y="3024812"/>
            <a:ext cx="5317617" cy="43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4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14D6EF1-82AF-4D42-90CC-0E7E9E3D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B9F5E9AA-2073-4F64-894A-4D267DA2D2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>
                <a:latin typeface="Liberation Sans" pitchFamily="34"/>
              </a:rPr>
              <a:t>In definitiva...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504E7D-FEFC-4F74-BE9C-226B42D8EF2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47079" y="1974960"/>
            <a:ext cx="8296920" cy="4654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1F4CAB-5250-4922-A0ED-C833B2AF5E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956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>
                <a:latin typeface="Liberation Sans" pitchFamily="34"/>
              </a:rPr>
              <a:t>Cosa è la Finanza Agevolata?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78BAA7-94EA-40B0-8AB7-F308DCF1F2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560" y="1376280"/>
            <a:ext cx="9071640" cy="5227560"/>
          </a:xfrm>
        </p:spPr>
        <p:txBody>
          <a:bodyPr vert="horz" wrap="square"/>
          <a:lstStyle/>
          <a:p>
            <a:pPr marL="342900" lvl="0" indent="-342900" algn="just" rtl="0">
              <a:buClr>
                <a:srgbClr val="FFFFFF"/>
              </a:buClr>
              <a:buSzPct val="45000"/>
              <a:buFont typeface="Wingdings" panose="05000000000000000000" pitchFamily="2" charset="2"/>
              <a:buChar char="ü"/>
            </a:pPr>
            <a:r>
              <a:rPr lang="en-US" dirty="0">
                <a:latin typeface="Liberation Sans" pitchFamily="34"/>
              </a:rPr>
              <a:t>Per “</a:t>
            </a:r>
            <a:r>
              <a:rPr lang="en-US" dirty="0" err="1">
                <a:latin typeface="Liberation Sans" pitchFamily="34"/>
              </a:rPr>
              <a:t>Finanza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Agevolata</a:t>
            </a:r>
            <a:r>
              <a:rPr lang="en-US" dirty="0">
                <a:latin typeface="Liberation Sans" pitchFamily="34"/>
              </a:rPr>
              <a:t>” </a:t>
            </a:r>
            <a:r>
              <a:rPr lang="en-US" dirty="0" err="1">
                <a:latin typeface="Liberation Sans" pitchFamily="34"/>
              </a:rPr>
              <a:t>si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intende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quell’insieme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fondi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strumenti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risorse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finanziarie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fiscali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messi</a:t>
            </a:r>
            <a:r>
              <a:rPr lang="en-US" dirty="0">
                <a:latin typeface="Liberation Sans" pitchFamily="34"/>
              </a:rPr>
              <a:t> a </a:t>
            </a:r>
            <a:r>
              <a:rPr lang="en-US" dirty="0" err="1">
                <a:latin typeface="Liberation Sans" pitchFamily="34"/>
              </a:rPr>
              <a:t>disposizione</a:t>
            </a:r>
            <a:r>
              <a:rPr lang="en-US" dirty="0">
                <a:latin typeface="Liberation Sans" pitchFamily="34"/>
              </a:rPr>
              <a:t> dal </a:t>
            </a:r>
            <a:r>
              <a:rPr lang="en-US" dirty="0" err="1">
                <a:latin typeface="Liberation Sans" pitchFamily="34"/>
              </a:rPr>
              <a:t>Legislatore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sia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nazionale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che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regionale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comunitario</a:t>
            </a:r>
            <a:r>
              <a:rPr lang="en-US" dirty="0">
                <a:latin typeface="Liberation Sans" pitchFamily="34"/>
              </a:rPr>
              <a:t>, per </a:t>
            </a:r>
            <a:r>
              <a:rPr lang="en-US" dirty="0" err="1">
                <a:latin typeface="Liberation Sans" pitchFamily="34"/>
              </a:rPr>
              <a:t>incentivare</a:t>
            </a:r>
            <a:r>
              <a:rPr lang="en-US" dirty="0">
                <a:latin typeface="Liberation Sans" pitchFamily="34"/>
              </a:rPr>
              <a:t> lo </a:t>
            </a:r>
            <a:r>
              <a:rPr lang="en-US" dirty="0" err="1">
                <a:latin typeface="Liberation Sans" pitchFamily="34"/>
              </a:rPr>
              <a:t>sviluppo</a:t>
            </a:r>
            <a:r>
              <a:rPr lang="en-US" dirty="0">
                <a:latin typeface="Liberation Sans" pitchFamily="34"/>
              </a:rPr>
              <a:t> e la </a:t>
            </a:r>
            <a:r>
              <a:rPr lang="en-US" dirty="0" err="1">
                <a:latin typeface="Liberation Sans" pitchFamily="34"/>
              </a:rPr>
              <a:t>promozione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tessuto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economico-sociale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italiano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342900" lvl="0" indent="-342900" algn="just" rtl="0">
              <a:buClr>
                <a:srgbClr val="FFFFFF"/>
              </a:buClr>
              <a:buSzPct val="45000"/>
              <a:buFont typeface="Wingdings" panose="05000000000000000000" pitchFamily="2" charset="2"/>
              <a:buChar char="ü"/>
            </a:pPr>
            <a:r>
              <a:rPr lang="en-US" dirty="0">
                <a:latin typeface="Liberation Sans" pitchFamily="34"/>
              </a:rPr>
              <a:t>Lo </a:t>
            </a:r>
            <a:r>
              <a:rPr lang="en-US" dirty="0" err="1">
                <a:latin typeface="Liberation Sans" pitchFamily="34"/>
              </a:rPr>
              <a:t>scopo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della</a:t>
            </a:r>
            <a:r>
              <a:rPr lang="en-US" dirty="0">
                <a:latin typeface="Liberation Sans" pitchFamily="34"/>
              </a:rPr>
              <a:t> “</a:t>
            </a:r>
            <a:r>
              <a:rPr lang="en-US" dirty="0" err="1">
                <a:latin typeface="Liberation Sans" pitchFamily="34"/>
              </a:rPr>
              <a:t>Finanza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Agevolata</a:t>
            </a:r>
            <a:r>
              <a:rPr lang="en-US" dirty="0">
                <a:latin typeface="Liberation Sans" pitchFamily="34"/>
              </a:rPr>
              <a:t>” è </a:t>
            </a:r>
            <a:r>
              <a:rPr lang="en-US" dirty="0" err="1">
                <a:latin typeface="Liberation Sans" pitchFamily="34"/>
              </a:rPr>
              <a:t>quello</a:t>
            </a:r>
            <a:r>
              <a:rPr lang="en-US" dirty="0">
                <a:latin typeface="Liberation Sans" pitchFamily="34"/>
              </a:rPr>
              <a:t> di far </a:t>
            </a:r>
            <a:r>
              <a:rPr lang="en-US" dirty="0" err="1">
                <a:latin typeface="Liberation Sans" pitchFamily="34"/>
              </a:rPr>
              <a:t>crescere</a:t>
            </a:r>
            <a:r>
              <a:rPr lang="en-US" dirty="0">
                <a:latin typeface="Liberation Sans" pitchFamily="34"/>
              </a:rPr>
              <a:t> la </a:t>
            </a:r>
            <a:r>
              <a:rPr lang="en-US" dirty="0" err="1">
                <a:latin typeface="Liberation Sans" pitchFamily="34"/>
              </a:rPr>
              <a:t>competitivà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imprese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professionisti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sul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mercato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globale</a:t>
            </a:r>
            <a:r>
              <a:rPr lang="en-US" dirty="0">
                <a:latin typeface="Liberation Sans" pitchFamily="34"/>
              </a:rPr>
              <a:t> e di </a:t>
            </a:r>
            <a:r>
              <a:rPr lang="en-US" dirty="0" err="1">
                <a:latin typeface="Liberation Sans" pitchFamily="34"/>
              </a:rPr>
              <a:t>sostenerne</a:t>
            </a:r>
            <a:r>
              <a:rPr lang="en-US" dirty="0">
                <a:latin typeface="Liberation Sans" pitchFamily="34"/>
              </a:rPr>
              <a:t> lo </a:t>
            </a:r>
            <a:r>
              <a:rPr lang="en-US" dirty="0" err="1">
                <a:latin typeface="Liberation Sans" pitchFamily="34"/>
              </a:rPr>
              <a:t>sviluppo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incentivandone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l’innovazione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gli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investimenti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marL="342900" lvl="0" indent="-342900" algn="just" rtl="0">
              <a:buClr>
                <a:srgbClr val="FFFFFF"/>
              </a:buClr>
              <a:buSzPct val="45000"/>
              <a:buFont typeface="Wingdings" panose="05000000000000000000" pitchFamily="2" charset="2"/>
              <a:buChar char="ü"/>
            </a:pPr>
            <a:r>
              <a:rPr lang="en-US" dirty="0" err="1">
                <a:latin typeface="Liberation Sans" pitchFamily="34"/>
              </a:rPr>
              <a:t>Grazie</a:t>
            </a:r>
            <a:r>
              <a:rPr lang="en-US" dirty="0">
                <a:latin typeface="Liberation Sans" pitchFamily="34"/>
              </a:rPr>
              <a:t> alle </a:t>
            </a:r>
            <a:r>
              <a:rPr lang="en-US" dirty="0" err="1">
                <a:latin typeface="Liberation Sans" pitchFamily="34"/>
              </a:rPr>
              <a:t>risorse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messe</a:t>
            </a:r>
            <a:r>
              <a:rPr lang="en-US" dirty="0">
                <a:latin typeface="Liberation Sans" pitchFamily="34"/>
              </a:rPr>
              <a:t> a </a:t>
            </a:r>
            <a:r>
              <a:rPr lang="en-US" dirty="0" err="1">
                <a:latin typeface="Liberation Sans" pitchFamily="34"/>
              </a:rPr>
              <a:t>disposizione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aziende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privati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professionisti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possono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aumentare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esponenzialmente</a:t>
            </a:r>
            <a:r>
              <a:rPr lang="en-US" dirty="0">
                <a:latin typeface="Liberation Sans" pitchFamily="34"/>
              </a:rPr>
              <a:t> la </a:t>
            </a:r>
            <a:r>
              <a:rPr lang="en-US" dirty="0" err="1">
                <a:latin typeface="Liberation Sans" pitchFamily="34"/>
              </a:rPr>
              <a:t>produttività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l’efficienza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rimanendo</a:t>
            </a:r>
            <a:r>
              <a:rPr lang="en-US" dirty="0">
                <a:latin typeface="Liberation Sans" pitchFamily="34"/>
              </a:rPr>
              <a:t> al </a:t>
            </a:r>
            <a:r>
              <a:rPr lang="en-US" dirty="0" err="1">
                <a:latin typeface="Liberation Sans" pitchFamily="34"/>
              </a:rPr>
              <a:t>passo</a:t>
            </a:r>
            <a:r>
              <a:rPr lang="en-US" dirty="0">
                <a:latin typeface="Liberation Sans" pitchFamily="34"/>
              </a:rPr>
              <a:t> con lo </a:t>
            </a:r>
            <a:r>
              <a:rPr lang="en-US" dirty="0" err="1">
                <a:latin typeface="Liberation Sans" pitchFamily="34"/>
              </a:rPr>
              <a:t>sviluppo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teconologico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potendo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affrontare</a:t>
            </a:r>
            <a:r>
              <a:rPr lang="en-US" dirty="0">
                <a:latin typeface="Liberation Sans" pitchFamily="34"/>
              </a:rPr>
              <a:t> con </a:t>
            </a:r>
            <a:r>
              <a:rPr lang="en-US" dirty="0" err="1">
                <a:latin typeface="Liberation Sans" pitchFamily="34"/>
              </a:rPr>
              <a:t>più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serenità</a:t>
            </a:r>
            <a:r>
              <a:rPr lang="en-US" dirty="0">
                <a:latin typeface="Liberation Sans" pitchFamily="34"/>
              </a:rPr>
              <a:t> le </a:t>
            </a:r>
            <a:r>
              <a:rPr lang="en-US" dirty="0" err="1">
                <a:latin typeface="Liberation Sans" pitchFamily="34"/>
              </a:rPr>
              <a:t>sfide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globalizzazione</a:t>
            </a:r>
            <a:r>
              <a:rPr lang="en-US" dirty="0">
                <a:latin typeface="Liberation Sans" pitchFamily="34"/>
              </a:rPr>
              <a:t>: i </a:t>
            </a:r>
            <a:r>
              <a:rPr lang="en-US" dirty="0" err="1">
                <a:latin typeface="Liberation Sans" pitchFamily="34"/>
              </a:rPr>
              <a:t>benefici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Finanza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Agevolata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fanno</a:t>
            </a:r>
            <a:r>
              <a:rPr lang="en-US" dirty="0">
                <a:latin typeface="Liberation Sans" pitchFamily="34"/>
              </a:rPr>
              <a:t> la </a:t>
            </a:r>
            <a:r>
              <a:rPr lang="en-US" dirty="0" err="1">
                <a:latin typeface="Liberation Sans" pitchFamily="34"/>
              </a:rPr>
              <a:t>differenza</a:t>
            </a:r>
            <a:r>
              <a:rPr lang="en-US" dirty="0">
                <a:latin typeface="Liberation Sans" pitchFamily="34"/>
              </a:rPr>
              <a:t> (</a:t>
            </a:r>
            <a:r>
              <a:rPr lang="en-US" dirty="0" err="1">
                <a:latin typeface="Liberation Sans" pitchFamily="34"/>
              </a:rPr>
              <a:t>anche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soprattutto</a:t>
            </a:r>
            <a:r>
              <a:rPr lang="en-US" dirty="0">
                <a:latin typeface="Liberation Sans" pitchFamily="34"/>
              </a:rPr>
              <a:t> in termini di </a:t>
            </a:r>
            <a:r>
              <a:rPr lang="en-US" dirty="0" err="1">
                <a:latin typeface="Liberation Sans" pitchFamily="34"/>
              </a:rPr>
              <a:t>entrate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profitti</a:t>
            </a:r>
            <a:r>
              <a:rPr lang="en-US" dirty="0">
                <a:latin typeface="Liberation Sans" pitchFamily="34"/>
              </a:rPr>
              <a:t>...).</a:t>
            </a:r>
          </a:p>
          <a:p>
            <a:pPr lvl="0" algn="just" rtl="0">
              <a:buClr>
                <a:srgbClr val="FFFFFF"/>
              </a:buClr>
              <a:buSzPct val="45000"/>
              <a:buFont typeface="StarSymbol"/>
              <a:buChar char="●"/>
            </a:pPr>
            <a:endParaRPr lang="en-US" dirty="0">
              <a:latin typeface="Liberation Sans" pitchFamily="3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7FA2376-BE35-4942-8341-1A085015984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2320" y="324720"/>
            <a:ext cx="1675079" cy="81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C054F2D-1F10-40E0-B6EA-923DA009CA3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036465" y="5841395"/>
            <a:ext cx="2514600" cy="1489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6D3F36-464D-44A3-A09B-8671745F5D5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9560" y="228600"/>
            <a:ext cx="9071640" cy="877529"/>
          </a:xfrm>
        </p:spPr>
        <p:txBody>
          <a:bodyPr vert="horz" wrap="square"/>
          <a:lstStyle/>
          <a:p>
            <a:pPr lvl="0" algn="ctr" rtl="0"/>
            <a:r>
              <a:rPr lang="en-US" dirty="0">
                <a:latin typeface="Liberation Sans" pitchFamily="34"/>
              </a:rPr>
              <a:t> I </a:t>
            </a:r>
            <a:r>
              <a:rPr lang="en-US" dirty="0" err="1">
                <a:latin typeface="Liberation Sans" pitchFamily="34"/>
              </a:rPr>
              <a:t>benefici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Finanza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Agevolata</a:t>
            </a:r>
            <a:r>
              <a:rPr lang="en-US" dirty="0">
                <a:latin typeface="Liberation Sans" pitchFamily="34"/>
              </a:rPr>
              <a:t>?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57A760-F804-46AD-82DB-5E09D54E65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560" y="1059329"/>
            <a:ext cx="9071640" cy="465228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Con la </a:t>
            </a:r>
            <a:r>
              <a:rPr lang="en-US" dirty="0" err="1">
                <a:latin typeface="Liberation Sans" pitchFamily="34"/>
              </a:rPr>
              <a:t>Finanza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Agevolata</a:t>
            </a:r>
            <a:r>
              <a:rPr lang="en-US" dirty="0">
                <a:latin typeface="Liberation Sans" pitchFamily="34"/>
              </a:rPr>
              <a:t> è </a:t>
            </a:r>
            <a:r>
              <a:rPr lang="en-US" dirty="0" err="1">
                <a:latin typeface="Liberation Sans" pitchFamily="34"/>
              </a:rPr>
              <a:t>possibile</a:t>
            </a:r>
            <a:r>
              <a:rPr lang="en-US" dirty="0">
                <a:latin typeface="Liberation Sans" pitchFamily="34"/>
              </a:rPr>
              <a:t> (ad </a:t>
            </a:r>
            <a:r>
              <a:rPr lang="en-US" dirty="0" err="1">
                <a:latin typeface="Liberation Sans" pitchFamily="34"/>
              </a:rPr>
              <a:t>esempio</a:t>
            </a:r>
            <a:r>
              <a:rPr lang="en-US" dirty="0">
                <a:latin typeface="Liberation Sans" pitchFamily="34"/>
              </a:rPr>
              <a:t>):</a:t>
            </a:r>
          </a:p>
          <a:p>
            <a:pPr marL="9144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lphaLcParenR"/>
            </a:pP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Innovare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prodotti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favorendo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il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deposito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di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brevetti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la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ricerca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scientifica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il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rilascio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di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certificazioni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l’aggiornamento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beni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strumentali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  <a:p>
            <a:pPr marL="9144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lphaLcParenR"/>
            </a:pP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Innovare i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processi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favorendo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lo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sviluppo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di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impianti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macchinari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opere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murarie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l’efficientamento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energetico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  <a:p>
            <a:pPr marL="9144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lphaLcParenR"/>
            </a:pP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Innovare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aspetti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gestionali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incentivando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lo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sviluppo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e la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realizzazione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di </a:t>
            </a:r>
            <a:r>
              <a:rPr lang="en-US" sz="2200" i="1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software 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ed </a:t>
            </a:r>
            <a:r>
              <a:rPr lang="en-US" sz="2200" i="1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hardware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la tutela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della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i="1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cyber security,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il </a:t>
            </a:r>
            <a:r>
              <a:rPr lang="en-US" sz="2200" i="1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management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  <a:p>
            <a:pPr marL="9144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lphaLcParenR"/>
            </a:pP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Innovare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aspetti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commerciali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incentivando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il </a:t>
            </a:r>
            <a:r>
              <a:rPr lang="en-US" sz="2200" i="1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marketing, 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ricerche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di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mercato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gli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investimenti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in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servizi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digitali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fieristici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  <a:p>
            <a:pPr marL="9144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lphaLcParenR"/>
            </a:pP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Incentivare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l’assunzione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la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qualificazione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e la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diversificazione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delle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risorse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umane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valorizzandone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la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professionalità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con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formazione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apprendistato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e </a:t>
            </a:r>
            <a:r>
              <a:rPr lang="en-US" sz="2200" i="1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welfare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aziendale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587B629-8383-459F-B93C-CB4368CCB19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6981" y="154858"/>
            <a:ext cx="1675079" cy="81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5FC5BF-E38A-4406-99AF-F910ED707F5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433187" y="5905136"/>
            <a:ext cx="2168013" cy="1564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6C7D60-8B80-41B8-89A1-0AB1A8FFE1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956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>
                <a:latin typeface="Liberation Sans" pitchFamily="34"/>
              </a:rPr>
              <a:t> Ok, ma nello specifico?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26003A-26E5-4786-8B1E-F07370B860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560" y="1412280"/>
            <a:ext cx="9071640" cy="422352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 err="1">
                <a:latin typeface="Liberation Sans" pitchFamily="34"/>
              </a:rPr>
              <a:t>Essenzialmente</a:t>
            </a:r>
            <a:r>
              <a:rPr lang="en-US" dirty="0">
                <a:latin typeface="Liberation Sans" pitchFamily="34"/>
              </a:rPr>
              <a:t> la </a:t>
            </a:r>
            <a:r>
              <a:rPr lang="en-US" dirty="0" err="1">
                <a:latin typeface="Liberation Sans" pitchFamily="34"/>
              </a:rPr>
              <a:t>Finanza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Agevolata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prevede</a:t>
            </a:r>
            <a:r>
              <a:rPr lang="en-US" dirty="0">
                <a:latin typeface="Liberation Sans" pitchFamily="34"/>
              </a:rPr>
              <a:t> quattro </a:t>
            </a:r>
            <a:r>
              <a:rPr lang="en-US" dirty="0" err="1">
                <a:latin typeface="Liberation Sans" pitchFamily="34"/>
              </a:rPr>
              <a:t>grandi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tipologie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contributo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solitamente</a:t>
            </a:r>
            <a:r>
              <a:rPr lang="en-US" dirty="0">
                <a:latin typeface="Liberation Sans" pitchFamily="34"/>
              </a:rPr>
              <a:t> in forma di bando </a:t>
            </a:r>
            <a:r>
              <a:rPr lang="en-US" dirty="0" err="1">
                <a:latin typeface="Liberation Sans" pitchFamily="34"/>
              </a:rPr>
              <a:t>pubblico</a:t>
            </a:r>
            <a:r>
              <a:rPr lang="en-US" dirty="0">
                <a:latin typeface="Liberation Sans" pitchFamily="34"/>
              </a:rPr>
              <a:t>:</a:t>
            </a:r>
          </a:p>
          <a:p>
            <a:pPr marL="9144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rabicPeriod"/>
            </a:pP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Finanziamenti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a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fondo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perduto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  <a:p>
            <a:pPr marL="9144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rabicPeriod"/>
            </a:pP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Finanziamenti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agevolati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con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tassi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di interesse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irrisori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  <a:p>
            <a:pPr marL="9144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rabicPeriod"/>
            </a:pP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Conto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interessi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su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mutui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finanziamenti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prestiti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  <a:p>
            <a:pPr marL="9144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rabicPeriod"/>
            </a:pP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Avegolazioni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fiscali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(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detrazioni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deduzioni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detassazione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credito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d’imposta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ecc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…).</a:t>
            </a:r>
          </a:p>
          <a:p>
            <a:pPr lvl="0" algn="just" rtl="0">
              <a:buClr>
                <a:srgbClr val="FFFFFF"/>
              </a:buClr>
              <a:buSzPct val="100000"/>
            </a:pPr>
            <a:r>
              <a:rPr lang="en-US" dirty="0" err="1">
                <a:latin typeface="Liberation Sans" pitchFamily="34"/>
              </a:rPr>
              <a:t>Questi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contributi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traducono</a:t>
            </a:r>
            <a:r>
              <a:rPr lang="en-US" dirty="0">
                <a:latin typeface="Liberation Sans" pitchFamily="34"/>
              </a:rPr>
              <a:t> in </a:t>
            </a:r>
            <a:r>
              <a:rPr lang="en-US" dirty="0" err="1">
                <a:latin typeface="Liberation Sans" pitchFamily="34"/>
              </a:rPr>
              <a:t>risparmio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economico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minore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tassazione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crediti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certi</a:t>
            </a:r>
            <a:r>
              <a:rPr lang="en-US" dirty="0">
                <a:latin typeface="Liberation Sans" pitchFamily="34"/>
              </a:rPr>
              <a:t> verso le </a:t>
            </a:r>
            <a:r>
              <a:rPr lang="en-US" dirty="0" err="1">
                <a:latin typeface="Liberation Sans" pitchFamily="34"/>
              </a:rPr>
              <a:t>Pubbliche</a:t>
            </a:r>
            <a:r>
              <a:rPr lang="en-US" dirty="0">
                <a:latin typeface="Liberation Sans" pitchFamily="34"/>
              </a:rPr>
              <a:t> Amministrazioni e </a:t>
            </a:r>
            <a:r>
              <a:rPr lang="en-US" dirty="0" err="1">
                <a:latin typeface="Liberation Sans" pitchFamily="34"/>
              </a:rPr>
              <a:t>migliorano</a:t>
            </a:r>
            <a:r>
              <a:rPr lang="en-US" dirty="0">
                <a:latin typeface="Liberation Sans" pitchFamily="34"/>
              </a:rPr>
              <a:t> la </a:t>
            </a:r>
            <a:r>
              <a:rPr lang="en-US" dirty="0" err="1">
                <a:latin typeface="Liberation Sans" pitchFamily="34"/>
              </a:rPr>
              <a:t>resa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finanziaria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dell’impresa</a:t>
            </a:r>
            <a:r>
              <a:rPr lang="en-US" dirty="0">
                <a:latin typeface="Liberation Sans" pitchFamily="34"/>
              </a:rPr>
              <a:t> o </a:t>
            </a:r>
            <a:r>
              <a:rPr lang="en-US" dirty="0" err="1">
                <a:latin typeface="Liberation Sans" pitchFamily="34"/>
              </a:rPr>
              <a:t>dell’attività</a:t>
            </a:r>
            <a:r>
              <a:rPr lang="en-US" dirty="0">
                <a:latin typeface="Liberation Sans" pitchFamily="34"/>
              </a:rPr>
              <a:t> del </a:t>
            </a:r>
            <a:r>
              <a:rPr lang="en-US" dirty="0" err="1">
                <a:latin typeface="Liberation Sans" pitchFamily="34"/>
              </a:rPr>
              <a:t>benficiario</a:t>
            </a:r>
            <a:r>
              <a:rPr lang="en-US" dirty="0">
                <a:latin typeface="Liberation Sans" pitchFamily="34"/>
              </a:rPr>
              <a:t> (ad </a:t>
            </a:r>
            <a:r>
              <a:rPr lang="en-US" dirty="0" err="1">
                <a:latin typeface="Liberation Sans" pitchFamily="34"/>
              </a:rPr>
              <a:t>esempio</a:t>
            </a:r>
            <a:r>
              <a:rPr lang="en-US" dirty="0">
                <a:latin typeface="Liberation Sans" pitchFamily="34"/>
              </a:rPr>
              <a:t>: </a:t>
            </a:r>
            <a:r>
              <a:rPr lang="en-US" dirty="0" err="1">
                <a:latin typeface="Liberation Sans" pitchFamily="34"/>
              </a:rPr>
              <a:t>nuovi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macchinari</a:t>
            </a:r>
            <a:r>
              <a:rPr lang="en-US" dirty="0">
                <a:latin typeface="Liberation Sans" pitchFamily="34"/>
              </a:rPr>
              <a:t> a </a:t>
            </a:r>
            <a:r>
              <a:rPr lang="en-US" dirty="0" err="1">
                <a:latin typeface="Liberation Sans" pitchFamily="34"/>
              </a:rPr>
              <a:t>costi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più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bassi</a:t>
            </a:r>
            <a:r>
              <a:rPr lang="en-US" dirty="0">
                <a:latin typeface="Liberation Sans" pitchFamily="34"/>
              </a:rPr>
              <a:t> = </a:t>
            </a:r>
            <a:r>
              <a:rPr lang="en-US" dirty="0" err="1">
                <a:latin typeface="Liberation Sans" pitchFamily="34"/>
              </a:rPr>
              <a:t>maggior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guadagno</a:t>
            </a:r>
            <a:r>
              <a:rPr lang="en-US" dirty="0">
                <a:latin typeface="Liberation Sans" pitchFamily="34"/>
              </a:rPr>
              <a:t>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A57F1E-A3A5-4C7A-95C4-4E02C6A6F5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86D743E-748B-441C-B3B3-2634C524C8E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720561" y="5840361"/>
            <a:ext cx="1880639" cy="163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6C7D60-8B80-41B8-89A1-0AB1A8FFE1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956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Qualche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esempio</a:t>
            </a:r>
            <a:r>
              <a:rPr lang="en-US" dirty="0">
                <a:latin typeface="Liberation Sans" pitchFamily="34"/>
              </a:rPr>
              <a:t> di bando in </a:t>
            </a:r>
            <a:r>
              <a:rPr lang="en-US" dirty="0" err="1">
                <a:latin typeface="Liberation Sans" pitchFamily="34"/>
              </a:rPr>
              <a:t>corso</a:t>
            </a:r>
            <a:endParaRPr lang="en-US" dirty="0">
              <a:latin typeface="Liberation Sans" pitchFamily="34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26003A-26E5-4786-8B1E-F07370B860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560" y="1412280"/>
            <a:ext cx="9071640" cy="422352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La </a:t>
            </a:r>
            <a:r>
              <a:rPr lang="en-US" dirty="0" err="1">
                <a:latin typeface="Liberation Sans" pitchFamily="34"/>
              </a:rPr>
              <a:t>Finanza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Agevolata</a:t>
            </a:r>
            <a:r>
              <a:rPr lang="en-US" dirty="0">
                <a:latin typeface="Liberation Sans" pitchFamily="34"/>
              </a:rPr>
              <a:t> è, e </a:t>
            </a:r>
            <a:r>
              <a:rPr lang="en-US" dirty="0" err="1">
                <a:latin typeface="Liberation Sans" pitchFamily="34"/>
              </a:rPr>
              <a:t>sarà</a:t>
            </a:r>
            <a:r>
              <a:rPr lang="en-US" dirty="0">
                <a:latin typeface="Liberation Sans" pitchFamily="34"/>
              </a:rPr>
              <a:t> sempre di </a:t>
            </a:r>
            <a:r>
              <a:rPr lang="en-US" dirty="0" err="1">
                <a:latin typeface="Liberation Sans" pitchFamily="34"/>
              </a:rPr>
              <a:t>più</a:t>
            </a:r>
            <a:r>
              <a:rPr lang="en-US" dirty="0">
                <a:latin typeface="Liberation Sans" pitchFamily="34"/>
              </a:rPr>
              <a:t>, un </a:t>
            </a:r>
            <a:r>
              <a:rPr lang="en-US" dirty="0" err="1">
                <a:latin typeface="Liberation Sans" pitchFamily="34"/>
              </a:rPr>
              <a:t>trampolino</a:t>
            </a:r>
            <a:r>
              <a:rPr lang="en-US" dirty="0">
                <a:latin typeface="Liberation Sans" pitchFamily="34"/>
              </a:rPr>
              <a:t> per il </a:t>
            </a:r>
            <a:r>
              <a:rPr lang="en-US" dirty="0" err="1">
                <a:latin typeface="Liberation Sans" pitchFamily="34"/>
              </a:rPr>
              <a:t>rilancio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dell’economia</a:t>
            </a:r>
            <a:r>
              <a:rPr lang="en-US" dirty="0">
                <a:latin typeface="Liberation Sans" pitchFamily="34"/>
              </a:rPr>
              <a:t> dopo la </a:t>
            </a:r>
            <a:r>
              <a:rPr lang="en-US" dirty="0" err="1">
                <a:latin typeface="Liberation Sans" pitchFamily="34"/>
              </a:rPr>
              <a:t>pandemia</a:t>
            </a:r>
            <a:r>
              <a:rPr lang="en-US" dirty="0">
                <a:latin typeface="Liberation Sans" pitchFamily="34"/>
              </a:rPr>
              <a:t> del 2020: </a:t>
            </a:r>
            <a:r>
              <a:rPr lang="en-US" dirty="0" err="1">
                <a:latin typeface="Liberation Sans" pitchFamily="34"/>
              </a:rPr>
              <a:t>qualche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esempio</a:t>
            </a:r>
            <a:r>
              <a:rPr lang="en-US" dirty="0">
                <a:latin typeface="Liberation Sans" pitchFamily="34"/>
              </a:rPr>
              <a:t>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A57F1E-A3A5-4C7A-95C4-4E02C6A6F5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Immagine che contiene tenendo, camminando, uomo, inpiedi&#10;&#10;Descrizione generata automaticamente">
            <a:extLst>
              <a:ext uri="{FF2B5EF4-FFF2-40B4-BE49-F238E27FC236}">
                <a16:creationId xmlns:a16="http://schemas.microsoft.com/office/drawing/2014/main" id="{32ABE7DD-1096-4555-B370-EB9E2401F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4" y="2411649"/>
            <a:ext cx="1987942" cy="3449664"/>
          </a:xfrm>
          <a:prstGeom prst="rect">
            <a:avLst/>
          </a:prstGeom>
        </p:spPr>
      </p:pic>
      <p:pic>
        <p:nvPicPr>
          <p:cNvPr id="9" name="Immagine 8" descr="Immagine che contiene edificio, esterni, chiesa, facciata&#10;&#10;Descrizione generata automaticamente">
            <a:extLst>
              <a:ext uri="{FF2B5EF4-FFF2-40B4-BE49-F238E27FC236}">
                <a16:creationId xmlns:a16="http://schemas.microsoft.com/office/drawing/2014/main" id="{2591B790-8428-49B4-8CA8-6F3DC8F71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02" y="2411649"/>
            <a:ext cx="2186276" cy="3449664"/>
          </a:xfrm>
          <a:prstGeom prst="rect">
            <a:avLst/>
          </a:prstGeom>
        </p:spPr>
      </p:pic>
      <p:pic>
        <p:nvPicPr>
          <p:cNvPr id="13" name="Immagine 12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73F479DD-78EE-4568-80EE-03100594F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96" y="2411649"/>
            <a:ext cx="2145064" cy="3449664"/>
          </a:xfrm>
          <a:prstGeom prst="rect">
            <a:avLst/>
          </a:prstGeom>
        </p:spPr>
      </p:pic>
      <p:pic>
        <p:nvPicPr>
          <p:cNvPr id="15" name="Immagine 14" descr="Immagine che contiene luce&#10;&#10;Descrizione generata automaticamente">
            <a:extLst>
              <a:ext uri="{FF2B5EF4-FFF2-40B4-BE49-F238E27FC236}">
                <a16:creationId xmlns:a16="http://schemas.microsoft.com/office/drawing/2014/main" id="{56BE6455-7EA3-4121-9E2E-B007A5BFA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44" y="2411649"/>
            <a:ext cx="2304492" cy="344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6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59EC0A-BCE4-4B00-9E78-6118B79EBC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956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>
                <a:latin typeface="Liberation Sans" pitchFamily="34"/>
              </a:rPr>
              <a:t> Grandi propositi, grandi ostacoli...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F663A4-EEA3-4AE9-B9BD-739E9622C8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560" y="1376280"/>
            <a:ext cx="9071640" cy="389916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 err="1">
                <a:latin typeface="Liberation Sans" pitchFamily="34"/>
              </a:rPr>
              <a:t>Nonostante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gli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intenti</a:t>
            </a:r>
            <a:r>
              <a:rPr lang="en-US" dirty="0">
                <a:latin typeface="Liberation Sans" pitchFamily="34"/>
              </a:rPr>
              <a:t> e le </a:t>
            </a:r>
            <a:r>
              <a:rPr lang="en-US" dirty="0" err="1">
                <a:latin typeface="Liberation Sans" pitchFamily="34"/>
              </a:rPr>
              <a:t>enormi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potenzialità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accedere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alla</a:t>
            </a:r>
            <a:r>
              <a:rPr lang="en-US" dirty="0">
                <a:latin typeface="Liberation Sans" pitchFamily="34"/>
              </a:rPr>
              <a:t> “</a:t>
            </a:r>
            <a:r>
              <a:rPr lang="en-US" dirty="0" err="1">
                <a:latin typeface="Liberation Sans" pitchFamily="34"/>
              </a:rPr>
              <a:t>Finanza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Agevolata</a:t>
            </a:r>
            <a:r>
              <a:rPr lang="en-US" dirty="0">
                <a:latin typeface="Liberation Sans" pitchFamily="34"/>
              </a:rPr>
              <a:t>” non è </a:t>
            </a:r>
            <a:r>
              <a:rPr lang="en-US" dirty="0" err="1">
                <a:latin typeface="Liberation Sans" pitchFamily="34"/>
              </a:rPr>
              <a:t>affatto</a:t>
            </a:r>
            <a:r>
              <a:rPr lang="en-US" dirty="0">
                <a:latin typeface="Liberation Sans" pitchFamily="34"/>
              </a:rPr>
              <a:t> facile: per </a:t>
            </a:r>
            <a:r>
              <a:rPr lang="en-US" dirty="0" err="1">
                <a:latin typeface="Liberation Sans" pitchFamily="34"/>
              </a:rPr>
              <a:t>questo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motivo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tantissimi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possibili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beneficiari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rinunciano</a:t>
            </a:r>
            <a:r>
              <a:rPr lang="en-US" dirty="0">
                <a:latin typeface="Liberation Sans" pitchFamily="34"/>
              </a:rPr>
              <a:t> alle </a:t>
            </a:r>
            <a:r>
              <a:rPr lang="en-US" dirty="0" err="1">
                <a:latin typeface="Liberation Sans" pitchFamily="34"/>
              </a:rPr>
              <a:t>agevolazioni</a:t>
            </a:r>
            <a:r>
              <a:rPr lang="en-US" dirty="0">
                <a:latin typeface="Liberation Sans" pitchFamily="34"/>
              </a:rPr>
              <a:t> cui </a:t>
            </a:r>
            <a:r>
              <a:rPr lang="en-US" dirty="0" err="1">
                <a:latin typeface="Liberation Sans" pitchFamily="34"/>
              </a:rPr>
              <a:t>potrebbero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attingere</a:t>
            </a:r>
            <a:r>
              <a:rPr lang="en-US" dirty="0">
                <a:latin typeface="Liberation Sans" pitchFamily="34"/>
              </a:rPr>
              <a:t> a causa del </a:t>
            </a:r>
            <a:r>
              <a:rPr lang="en-US" dirty="0" err="1">
                <a:latin typeface="Liberation Sans" pitchFamily="34"/>
              </a:rPr>
              <a:t>numero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leggi</a:t>
            </a:r>
            <a:r>
              <a:rPr lang="en-US" dirty="0">
                <a:latin typeface="Liberation Sans" pitchFamily="34"/>
              </a:rPr>
              <a:t> da </a:t>
            </a:r>
            <a:r>
              <a:rPr lang="en-US" dirty="0" err="1">
                <a:latin typeface="Liberation Sans" pitchFamily="34"/>
              </a:rPr>
              <a:t>conoscere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della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burocrazia</a:t>
            </a:r>
            <a:r>
              <a:rPr lang="en-US" dirty="0">
                <a:latin typeface="Liberation Sans" pitchFamily="34"/>
              </a:rPr>
              <a:t> da </a:t>
            </a:r>
            <a:r>
              <a:rPr lang="en-US" dirty="0" err="1">
                <a:latin typeface="Liberation Sans" pitchFamily="34"/>
              </a:rPr>
              <a:t>superare</a:t>
            </a:r>
            <a:r>
              <a:rPr lang="en-US" dirty="0">
                <a:latin typeface="Liberation Sans" pitchFamily="34"/>
              </a:rPr>
              <a:t>...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6BACE5-7A95-4B77-86A9-C569B5AE4E4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1322CDB-0ED5-48DB-A722-7B90DB156F8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" y="2971800"/>
            <a:ext cx="8686800" cy="4524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F6C5052-93C2-4DC2-9C81-D1432C14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5975" y="165738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59D8DAA5-0B6A-4147-8EC2-60B27C0B7DF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002890"/>
          </a:xfrm>
        </p:spPr>
        <p:txBody>
          <a:bodyPr vert="horz" wrap="square"/>
          <a:lstStyle/>
          <a:p>
            <a:pPr lvl="0" algn="ctr" rtl="0"/>
            <a:r>
              <a:rPr lang="en-US" dirty="0">
                <a:latin typeface="Liberation Sans" pitchFamily="34"/>
              </a:rPr>
              <a:t>      … ad </a:t>
            </a:r>
            <a:r>
              <a:rPr lang="en-US" dirty="0" err="1">
                <a:latin typeface="Liberation Sans" pitchFamily="34"/>
              </a:rPr>
              <a:t>esempio</a:t>
            </a:r>
            <a:r>
              <a:rPr lang="en-US" dirty="0">
                <a:latin typeface="Liberation Sans" pitchFamily="34"/>
              </a:rPr>
              <a:t>: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E21CFE-48B4-4A4F-AC80-D5C3632863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231490"/>
            <a:ext cx="9071640" cy="4228919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>
                <a:latin typeface="Liberation Sans" pitchFamily="34"/>
              </a:rPr>
              <a:t>Per </a:t>
            </a:r>
            <a:r>
              <a:rPr lang="en-US" dirty="0" err="1">
                <a:latin typeface="Liberation Sans" pitchFamily="34"/>
              </a:rPr>
              <a:t>poter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usufruire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Finanza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Agevolata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occorre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sapersi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orientare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tra</a:t>
            </a:r>
            <a:r>
              <a:rPr lang="en-US" dirty="0">
                <a:latin typeface="Liberation Sans" pitchFamily="34"/>
              </a:rPr>
              <a:t>:</a:t>
            </a:r>
          </a:p>
          <a:p>
            <a:pPr marL="4572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leggi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dell’Unione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Europea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  <a:p>
            <a:pPr marL="4572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leggi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nazionali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italiane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  <a:p>
            <a:pPr marL="4572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leggi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regionali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  <a:p>
            <a:pPr marL="4572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I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provvedimenti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e 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burocrazie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degli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Enti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amministrativi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locali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come province 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comuni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  <a:p>
            <a:pPr marL="4572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direttive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degli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Enti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locali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(INAIL, INPS, ASI, Sigle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Sindacali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ed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Ordinistiche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ecc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…) e 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loro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prassi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applicative.</a:t>
            </a:r>
          </a:p>
          <a:p>
            <a:pPr marL="4572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circolari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e 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direttive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dell’Agenzia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delle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Entrate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e le sue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prassi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burocratiche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applicative.</a:t>
            </a:r>
          </a:p>
          <a:p>
            <a:pPr marL="457200" lvl="1" indent="-457200" algn="just" hangingPunct="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100000"/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direttive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, 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circolari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e le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prassi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burocratiche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delle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Camere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 di </a:t>
            </a:r>
            <a:r>
              <a:rPr lang="en-US" sz="2200" dirty="0" err="1">
                <a:solidFill>
                  <a:srgbClr val="FFFFFF"/>
                </a:solidFill>
                <a:latin typeface="Liberation Sans" pitchFamily="34"/>
                <a:cs typeface="Tahoma" pitchFamily="2"/>
              </a:rPr>
              <a:t>Commercio</a:t>
            </a:r>
            <a:r>
              <a:rPr lang="en-US" sz="2200" dirty="0">
                <a:solidFill>
                  <a:srgbClr val="FFFFFF"/>
                </a:solidFill>
                <a:latin typeface="Liberation Sans" pitchFamily="34"/>
                <a:cs typeface="Tahoma" pitchFamily="2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101B05-5D85-4D4D-8B65-3C757122C22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928640" y="5891981"/>
            <a:ext cx="1600200" cy="1492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FE31A76-244E-4575-B96C-7C634F9B1AE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57200"/>
            <a:ext cx="1675079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7458D6CD-A916-4A6A-B6D0-0244AE4567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0" cy="1172160"/>
          </a:xfrm>
        </p:spPr>
        <p:txBody>
          <a:bodyPr vert="horz" wrap="square"/>
          <a:lstStyle/>
          <a:p>
            <a:pPr lvl="0" algn="ctr" rtl="0"/>
            <a:r>
              <a:rPr lang="en-US" dirty="0">
                <a:latin typeface="Liberation Sans" pitchFamily="34"/>
              </a:rPr>
              <a:t>            </a:t>
            </a:r>
            <a:r>
              <a:rPr lang="en-US" dirty="0" err="1">
                <a:latin typeface="Liberation Sans" pitchFamily="34"/>
              </a:rPr>
              <a:t>Finanza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Agevolata</a:t>
            </a:r>
            <a:r>
              <a:rPr lang="en-US" dirty="0">
                <a:latin typeface="Liberation Sans" pitchFamily="34"/>
              </a:rPr>
              <a:t>: </a:t>
            </a:r>
            <a:r>
              <a:rPr lang="en-US" dirty="0" err="1">
                <a:latin typeface="Liberation Sans" pitchFamily="34"/>
              </a:rPr>
              <a:t>potenziale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inespresso</a:t>
            </a:r>
            <a:endParaRPr lang="en-US" dirty="0">
              <a:latin typeface="Liberation Sans" pitchFamily="34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748D7E1-960F-4A16-B89E-93A10D4AC1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9071640" cy="3977640"/>
          </a:xfrm>
        </p:spPr>
        <p:txBody>
          <a:bodyPr vert="horz" wrap="square"/>
          <a:lstStyle/>
          <a:p>
            <a:pPr lvl="0" algn="just" rtl="0">
              <a:buClr>
                <a:srgbClr val="FFFFFF"/>
              </a:buClr>
              <a:buSzPct val="45000"/>
            </a:pPr>
            <a:r>
              <a:rPr lang="en-US" dirty="0" err="1">
                <a:latin typeface="Liberation Sans" pitchFamily="34"/>
              </a:rPr>
              <a:t>L’utente</a:t>
            </a:r>
            <a:r>
              <a:rPr lang="en-US" dirty="0">
                <a:latin typeface="Liberation Sans" pitchFamily="34"/>
              </a:rPr>
              <a:t> è </a:t>
            </a:r>
            <a:r>
              <a:rPr lang="en-US" dirty="0" err="1">
                <a:latin typeface="Liberation Sans" pitchFamily="34"/>
              </a:rPr>
              <a:t>scoraggiato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dall’intraprendere</a:t>
            </a:r>
            <a:r>
              <a:rPr lang="en-US" dirty="0">
                <a:latin typeface="Liberation Sans" pitchFamily="34"/>
              </a:rPr>
              <a:t> da solo </a:t>
            </a:r>
            <a:r>
              <a:rPr lang="en-US" dirty="0" err="1">
                <a:latin typeface="Liberation Sans" pitchFamily="34"/>
              </a:rPr>
              <a:t>lunghi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complessi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percorsi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accreditamento</a:t>
            </a:r>
            <a:r>
              <a:rPr lang="en-US" dirty="0">
                <a:latin typeface="Liberation Sans" pitchFamily="34"/>
              </a:rPr>
              <a:t> per </a:t>
            </a:r>
            <a:r>
              <a:rPr lang="en-US" dirty="0" err="1">
                <a:latin typeface="Liberation Sans" pitchFamily="34"/>
              </a:rPr>
              <a:t>poter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accedere</a:t>
            </a:r>
            <a:r>
              <a:rPr lang="en-US" dirty="0">
                <a:latin typeface="Liberation Sans" pitchFamily="34"/>
              </a:rPr>
              <a:t> alle </a:t>
            </a:r>
            <a:r>
              <a:rPr lang="en-US" dirty="0" err="1">
                <a:latin typeface="Liberation Sans" pitchFamily="34"/>
              </a:rPr>
              <a:t>risorse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finanziarie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messe</a:t>
            </a:r>
            <a:r>
              <a:rPr lang="en-US" dirty="0">
                <a:latin typeface="Liberation Sans" pitchFamily="34"/>
              </a:rPr>
              <a:t> a </a:t>
            </a:r>
            <a:r>
              <a:rPr lang="en-US" dirty="0" err="1">
                <a:latin typeface="Liberation Sans" pitchFamily="34"/>
              </a:rPr>
              <a:t>sua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disposizione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lvl="0" algn="just" rtl="0">
              <a:buClr>
                <a:srgbClr val="FFFFFF"/>
              </a:buClr>
              <a:buSzPct val="45000"/>
            </a:pPr>
            <a:r>
              <a:rPr lang="en-US" dirty="0" err="1">
                <a:latin typeface="Liberation Sans" pitchFamily="34"/>
              </a:rPr>
              <a:t>L’utente</a:t>
            </a:r>
            <a:r>
              <a:rPr lang="en-US" dirty="0">
                <a:latin typeface="Liberation Sans" pitchFamily="34"/>
              </a:rPr>
              <a:t> è </a:t>
            </a:r>
            <a:r>
              <a:rPr lang="en-US" dirty="0" err="1">
                <a:latin typeface="Liberation Sans" pitchFamily="34"/>
              </a:rPr>
              <a:t>impaurito</a:t>
            </a:r>
            <a:r>
              <a:rPr lang="en-US" dirty="0">
                <a:latin typeface="Liberation Sans" pitchFamily="34"/>
              </a:rPr>
              <a:t> dal </a:t>
            </a:r>
            <a:r>
              <a:rPr lang="en-US" dirty="0" err="1">
                <a:latin typeface="Liberation Sans" pitchFamily="34"/>
              </a:rPr>
              <a:t>rischio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investire</a:t>
            </a:r>
            <a:r>
              <a:rPr lang="en-US" dirty="0">
                <a:latin typeface="Liberation Sans" pitchFamily="34"/>
              </a:rPr>
              <a:t> tempo e </a:t>
            </a:r>
            <a:r>
              <a:rPr lang="en-US" dirty="0" err="1">
                <a:latin typeface="Liberation Sans" pitchFamily="34"/>
              </a:rPr>
              <a:t>denaro</a:t>
            </a:r>
            <a:r>
              <a:rPr lang="en-US" dirty="0">
                <a:latin typeface="Liberation Sans" pitchFamily="34"/>
              </a:rPr>
              <a:t> per </a:t>
            </a:r>
            <a:r>
              <a:rPr lang="en-US" dirty="0" err="1">
                <a:latin typeface="Liberation Sans" pitchFamily="34"/>
              </a:rPr>
              <a:t>provare</a:t>
            </a:r>
            <a:r>
              <a:rPr lang="en-US" dirty="0">
                <a:latin typeface="Liberation Sans" pitchFamily="34"/>
              </a:rPr>
              <a:t> ad </a:t>
            </a:r>
            <a:r>
              <a:rPr lang="en-US" dirty="0" err="1">
                <a:latin typeface="Liberation Sans" pitchFamily="34"/>
              </a:rPr>
              <a:t>accedere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alla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Finanza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Agevolata</a:t>
            </a:r>
            <a:r>
              <a:rPr lang="en-US" dirty="0">
                <a:latin typeface="Liberation Sans" pitchFamily="34"/>
              </a:rPr>
              <a:t> senza la </a:t>
            </a:r>
            <a:r>
              <a:rPr lang="en-US" dirty="0" err="1">
                <a:latin typeface="Liberation Sans" pitchFamily="34"/>
              </a:rPr>
              <a:t>certezza</a:t>
            </a:r>
            <a:r>
              <a:rPr lang="en-US" dirty="0">
                <a:latin typeface="Liberation Sans" pitchFamily="34"/>
              </a:rPr>
              <a:t> di un </a:t>
            </a:r>
            <a:r>
              <a:rPr lang="en-US" dirty="0" err="1">
                <a:latin typeface="Liberation Sans" pitchFamily="34"/>
              </a:rPr>
              <a:t>risultato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lvl="0" algn="just" rtl="0">
              <a:buClr>
                <a:srgbClr val="FFFFFF"/>
              </a:buClr>
              <a:buSzPct val="45000"/>
            </a:pPr>
            <a:r>
              <a:rPr lang="en-US" dirty="0" err="1">
                <a:latin typeface="Liberation Sans" pitchFamily="34"/>
              </a:rPr>
              <a:t>L’utente</a:t>
            </a:r>
            <a:r>
              <a:rPr lang="en-US" dirty="0">
                <a:latin typeface="Liberation Sans" pitchFamily="34"/>
              </a:rPr>
              <a:t> è </a:t>
            </a:r>
            <a:r>
              <a:rPr lang="en-US" dirty="0" err="1">
                <a:latin typeface="Liberation Sans" pitchFamily="34"/>
              </a:rPr>
              <a:t>impaurito</a:t>
            </a:r>
            <a:r>
              <a:rPr lang="en-US" dirty="0">
                <a:latin typeface="Liberation Sans" pitchFamily="34"/>
              </a:rPr>
              <a:t> dal </a:t>
            </a:r>
            <a:r>
              <a:rPr lang="en-US" dirty="0" err="1">
                <a:latin typeface="Liberation Sans" pitchFamily="34"/>
              </a:rPr>
              <a:t>rischio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errori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burocratici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sanzioni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multe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accertamenti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dell’Agenzia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delle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Entrate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nel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caso</a:t>
            </a:r>
            <a:r>
              <a:rPr lang="en-US" dirty="0">
                <a:latin typeface="Liberation Sans" pitchFamily="34"/>
              </a:rPr>
              <a:t> in cui la </a:t>
            </a:r>
            <a:r>
              <a:rPr lang="en-US" dirty="0" err="1">
                <a:latin typeface="Liberation Sans" pitchFamily="34"/>
              </a:rPr>
              <a:t>sua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richiesta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Finanza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Agevolata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venga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respinta</a:t>
            </a:r>
            <a:r>
              <a:rPr lang="en-US" dirty="0">
                <a:latin typeface="Liberation Sans" pitchFamily="34"/>
              </a:rPr>
              <a:t>.</a:t>
            </a:r>
          </a:p>
          <a:p>
            <a:pPr lvl="0" algn="just" rtl="0">
              <a:buClr>
                <a:srgbClr val="FFFFFF"/>
              </a:buClr>
              <a:buSzPct val="45000"/>
            </a:pPr>
            <a:r>
              <a:rPr lang="en-US" dirty="0" err="1">
                <a:latin typeface="Liberation Sans" pitchFamily="34"/>
              </a:rPr>
              <a:t>L’insieme</a:t>
            </a:r>
            <a:r>
              <a:rPr lang="en-US" dirty="0">
                <a:latin typeface="Liberation Sans" pitchFamily="34"/>
              </a:rPr>
              <a:t> di </a:t>
            </a:r>
            <a:r>
              <a:rPr lang="en-US" dirty="0" err="1">
                <a:latin typeface="Liberation Sans" pitchFamily="34"/>
              </a:rPr>
              <a:t>norme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leggi</a:t>
            </a:r>
            <a:r>
              <a:rPr lang="en-US" dirty="0">
                <a:latin typeface="Liberation Sans" pitchFamily="34"/>
              </a:rPr>
              <a:t>, </a:t>
            </a:r>
            <a:r>
              <a:rPr lang="en-US" dirty="0" err="1">
                <a:latin typeface="Liberation Sans" pitchFamily="34"/>
              </a:rPr>
              <a:t>regolamenti</a:t>
            </a:r>
            <a:r>
              <a:rPr lang="en-US" dirty="0">
                <a:latin typeface="Liberation Sans" pitchFamily="34"/>
              </a:rPr>
              <a:t> e </a:t>
            </a:r>
            <a:r>
              <a:rPr lang="en-US" dirty="0" err="1">
                <a:latin typeface="Liberation Sans" pitchFamily="34"/>
              </a:rPr>
              <a:t>burocrazia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rende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spaesato</a:t>
            </a:r>
            <a:r>
              <a:rPr lang="en-US" dirty="0">
                <a:latin typeface="Liberation Sans" pitchFamily="34"/>
              </a:rPr>
              <a:t> </a:t>
            </a:r>
            <a:r>
              <a:rPr lang="en-US" dirty="0" err="1">
                <a:latin typeface="Liberation Sans" pitchFamily="34"/>
              </a:rPr>
              <a:t>chiunque</a:t>
            </a:r>
            <a:r>
              <a:rPr lang="en-US" dirty="0">
                <a:latin typeface="Liberation Sans" pitchFamily="34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98B3C6-DE71-4A65-96DE-D318952EC7A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75193" y="5319395"/>
            <a:ext cx="251460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7542050-E251-46AE-BAF6-877249FCCB0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90832" y="5661900"/>
            <a:ext cx="2190240" cy="1752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xinxinli-green-polygons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1803</Words>
  <Application>Microsoft Office PowerPoint</Application>
  <PresentationFormat>Personalizzato</PresentationFormat>
  <Paragraphs>120</Paragraphs>
  <Slides>23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23</vt:i4>
      </vt:variant>
    </vt:vector>
  </HeadingPairs>
  <TitlesOfParts>
    <vt:vector size="32" baseType="lpstr">
      <vt:lpstr>Arial</vt:lpstr>
      <vt:lpstr>Calibri</vt:lpstr>
      <vt:lpstr>Century Gothic</vt:lpstr>
      <vt:lpstr>Liberation Sans</vt:lpstr>
      <vt:lpstr>Source Serif Pro</vt:lpstr>
      <vt:lpstr>StarSymbol</vt:lpstr>
      <vt:lpstr>Wingdings</vt:lpstr>
      <vt:lpstr>xinxinli-green-polygons1</vt:lpstr>
      <vt:lpstr>Tema di Office</vt:lpstr>
      <vt:lpstr> Consulenza a 360°  per semplificare la vita  di Aziende, Imprese e Professionisti</vt:lpstr>
      <vt:lpstr>Chi è Consulting HUB</vt:lpstr>
      <vt:lpstr>Cosa è la Finanza Agevolata?</vt:lpstr>
      <vt:lpstr> I benefici della Finanza Agevolata?</vt:lpstr>
      <vt:lpstr> Ok, ma nello specifico?</vt:lpstr>
      <vt:lpstr> Qualche esempio di bando in corso</vt:lpstr>
      <vt:lpstr> Grandi propositi, grandi ostacoli...</vt:lpstr>
      <vt:lpstr>      … ad esempio:</vt:lpstr>
      <vt:lpstr>            Finanza Agevolata: potenziale inespresso</vt:lpstr>
      <vt:lpstr>            La risposta di Consulting HUB: la fase 1</vt:lpstr>
      <vt:lpstr>            La risposta di Consulting HUB: la fase 2</vt:lpstr>
      <vt:lpstr>            La risposta di Consulting HUB: la fase 3</vt:lpstr>
      <vt:lpstr>            In altri termini:</vt:lpstr>
      <vt:lpstr>            Un esempio pratico: il SuperBonus 110%</vt:lpstr>
      <vt:lpstr>            Un esempio pratico: il SuperBonus 110%</vt:lpstr>
      <vt:lpstr>            Un esempio pratico: il SuperBonus 110%</vt:lpstr>
      <vt:lpstr>            Consulting HUB ed il SuperBonus 110%</vt:lpstr>
      <vt:lpstr>            Consulting HUB ed il SuperBonus 110%</vt:lpstr>
      <vt:lpstr>            Consulting HUB ed il SuperBonus 110%</vt:lpstr>
      <vt:lpstr>            Consulting HUB ed il SuperBonus 110%</vt:lpstr>
      <vt:lpstr>            Consulting HUB ed il SuperBonus 110%</vt:lpstr>
      <vt:lpstr>            Consulting HUB ed il SuperBonus 110%</vt:lpstr>
      <vt:lpstr>In definitiva...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xinxinli-green-polygons</dc:title>
  <dc:subject>Presentation Template Design-5</dc:subject>
  <dc:creator>Luca Parrillo</dc:creator>
  <cp:keywords>Apache OpenOffice business</cp:keywords>
  <dc:description>Background design by Yun Chao Xu. Template implementation by Xin Li. 
2012/11/1</dc:description>
  <cp:lastModifiedBy>Ufficio2</cp:lastModifiedBy>
  <cp:revision>104</cp:revision>
  <dcterms:created xsi:type="dcterms:W3CDTF">2020-10-29T22:27:04Z</dcterms:created>
  <dcterms:modified xsi:type="dcterms:W3CDTF">2020-11-11T17:03:24Z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">
    <vt:lpwstr>BSD (http://templates.services.openoffice.org/bsd-license)</vt:lpwstr>
  </property>
  <property fmtid="{D5CDD505-2E9C-101B-9397-08002B2CF9AE}" pid="3" name="_MarkAsFinal">
    <vt:bool>true</vt:bool>
  </property>
</Properties>
</file>